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70"/>
  </p:notesMasterIdLst>
  <p:handoutMasterIdLst>
    <p:handoutMasterId r:id="rId71"/>
  </p:handoutMasterIdLst>
  <p:sldIdLst>
    <p:sldId id="263" r:id="rId2"/>
    <p:sldId id="265" r:id="rId3"/>
    <p:sldId id="266" r:id="rId4"/>
    <p:sldId id="264" r:id="rId5"/>
    <p:sldId id="275" r:id="rId6"/>
    <p:sldId id="276" r:id="rId7"/>
    <p:sldId id="277" r:id="rId8"/>
    <p:sldId id="278" r:id="rId9"/>
    <p:sldId id="279" r:id="rId10"/>
    <p:sldId id="303" r:id="rId11"/>
    <p:sldId id="280" r:id="rId12"/>
    <p:sldId id="300" r:id="rId13"/>
    <p:sldId id="299" r:id="rId14"/>
    <p:sldId id="282" r:id="rId15"/>
    <p:sldId id="267" r:id="rId16"/>
    <p:sldId id="268" r:id="rId17"/>
    <p:sldId id="269" r:id="rId18"/>
    <p:sldId id="270" r:id="rId19"/>
    <p:sldId id="271" r:id="rId20"/>
    <p:sldId id="272" r:id="rId21"/>
    <p:sldId id="273" r:id="rId22"/>
    <p:sldId id="274" r:id="rId23"/>
    <p:sldId id="283" r:id="rId24"/>
    <p:sldId id="284" r:id="rId25"/>
    <p:sldId id="285" r:id="rId26"/>
    <p:sldId id="286" r:id="rId27"/>
    <p:sldId id="287" r:id="rId28"/>
    <p:sldId id="288" r:id="rId29"/>
    <p:sldId id="301" r:id="rId30"/>
    <p:sldId id="302" r:id="rId31"/>
    <p:sldId id="304" r:id="rId32"/>
    <p:sldId id="305" r:id="rId33"/>
    <p:sldId id="307" r:id="rId34"/>
    <p:sldId id="308" r:id="rId35"/>
    <p:sldId id="309" r:id="rId36"/>
    <p:sldId id="310" r:id="rId37"/>
    <p:sldId id="311" r:id="rId38"/>
    <p:sldId id="312" r:id="rId39"/>
    <p:sldId id="313" r:id="rId40"/>
    <p:sldId id="314" r:id="rId41"/>
    <p:sldId id="315" r:id="rId42"/>
    <p:sldId id="330" r:id="rId43"/>
    <p:sldId id="316" r:id="rId44"/>
    <p:sldId id="317" r:id="rId45"/>
    <p:sldId id="318" r:id="rId46"/>
    <p:sldId id="319" r:id="rId47"/>
    <p:sldId id="331" r:id="rId48"/>
    <p:sldId id="321" r:id="rId49"/>
    <p:sldId id="322" r:id="rId50"/>
    <p:sldId id="323" r:id="rId51"/>
    <p:sldId id="324" r:id="rId52"/>
    <p:sldId id="325" r:id="rId53"/>
    <p:sldId id="326" r:id="rId54"/>
    <p:sldId id="327" r:id="rId55"/>
    <p:sldId id="328" r:id="rId56"/>
    <p:sldId id="329" r:id="rId57"/>
    <p:sldId id="289" r:id="rId58"/>
    <p:sldId id="290" r:id="rId59"/>
    <p:sldId id="291" r:id="rId60"/>
    <p:sldId id="292" r:id="rId61"/>
    <p:sldId id="293" r:id="rId62"/>
    <p:sldId id="294" r:id="rId63"/>
    <p:sldId id="295" r:id="rId64"/>
    <p:sldId id="296" r:id="rId65"/>
    <p:sldId id="332" r:id="rId66"/>
    <p:sldId id="333" r:id="rId67"/>
    <p:sldId id="297" r:id="rId68"/>
    <p:sldId id="298" r:id="rId69"/>
  </p:sldIdLst>
  <p:sldSz cx="9144000" cy="6858000" type="screen4x3"/>
  <p:notesSz cx="6858000" cy="9945688"/>
  <p:defaultTextStyle>
    <a:defPPr>
      <a:defRPr lang="en-US"/>
    </a:defPPr>
    <a:lvl1pPr algn="l" rtl="0" fontAlgn="base">
      <a:spcBef>
        <a:spcPct val="0"/>
      </a:spcBef>
      <a:spcAft>
        <a:spcPct val="0"/>
      </a:spcAft>
      <a:defRPr sz="2400" kern="1200">
        <a:solidFill>
          <a:schemeClr val="tx1"/>
        </a:solidFill>
        <a:latin typeface="Times" pitchFamily="18" charset="0"/>
        <a:ea typeface="+mn-ea"/>
        <a:cs typeface="+mn-cs"/>
      </a:defRPr>
    </a:lvl1pPr>
    <a:lvl2pPr marL="457200" algn="l" rtl="0" fontAlgn="base">
      <a:spcBef>
        <a:spcPct val="0"/>
      </a:spcBef>
      <a:spcAft>
        <a:spcPct val="0"/>
      </a:spcAft>
      <a:defRPr sz="2400" kern="1200">
        <a:solidFill>
          <a:schemeClr val="tx1"/>
        </a:solidFill>
        <a:latin typeface="Times" pitchFamily="18" charset="0"/>
        <a:ea typeface="+mn-ea"/>
        <a:cs typeface="+mn-cs"/>
      </a:defRPr>
    </a:lvl2pPr>
    <a:lvl3pPr marL="914400" algn="l" rtl="0" fontAlgn="base">
      <a:spcBef>
        <a:spcPct val="0"/>
      </a:spcBef>
      <a:spcAft>
        <a:spcPct val="0"/>
      </a:spcAft>
      <a:defRPr sz="2400" kern="1200">
        <a:solidFill>
          <a:schemeClr val="tx1"/>
        </a:solidFill>
        <a:latin typeface="Times" pitchFamily="18" charset="0"/>
        <a:ea typeface="+mn-ea"/>
        <a:cs typeface="+mn-cs"/>
      </a:defRPr>
    </a:lvl3pPr>
    <a:lvl4pPr marL="1371600" algn="l" rtl="0" fontAlgn="base">
      <a:spcBef>
        <a:spcPct val="0"/>
      </a:spcBef>
      <a:spcAft>
        <a:spcPct val="0"/>
      </a:spcAft>
      <a:defRPr sz="2400" kern="1200">
        <a:solidFill>
          <a:schemeClr val="tx1"/>
        </a:solidFill>
        <a:latin typeface="Times" pitchFamily="18" charset="0"/>
        <a:ea typeface="+mn-ea"/>
        <a:cs typeface="+mn-cs"/>
      </a:defRPr>
    </a:lvl4pPr>
    <a:lvl5pPr marL="1828800" algn="l" rtl="0" fontAlgn="base">
      <a:spcBef>
        <a:spcPct val="0"/>
      </a:spcBef>
      <a:spcAft>
        <a:spcPct val="0"/>
      </a:spcAft>
      <a:defRPr sz="2400" kern="1200">
        <a:solidFill>
          <a:schemeClr val="tx1"/>
        </a:solidFill>
        <a:latin typeface="Times" pitchFamily="18" charset="0"/>
        <a:ea typeface="+mn-ea"/>
        <a:cs typeface="+mn-cs"/>
      </a:defRPr>
    </a:lvl5pPr>
    <a:lvl6pPr marL="2286000" algn="l" defTabSz="914400" rtl="0" eaLnBrk="1" latinLnBrk="0" hangingPunct="1">
      <a:defRPr sz="2400" kern="1200">
        <a:solidFill>
          <a:schemeClr val="tx1"/>
        </a:solidFill>
        <a:latin typeface="Times" pitchFamily="18" charset="0"/>
        <a:ea typeface="+mn-ea"/>
        <a:cs typeface="+mn-cs"/>
      </a:defRPr>
    </a:lvl6pPr>
    <a:lvl7pPr marL="2743200" algn="l" defTabSz="914400" rtl="0" eaLnBrk="1" latinLnBrk="0" hangingPunct="1">
      <a:defRPr sz="2400" kern="1200">
        <a:solidFill>
          <a:schemeClr val="tx1"/>
        </a:solidFill>
        <a:latin typeface="Times" pitchFamily="18" charset="0"/>
        <a:ea typeface="+mn-ea"/>
        <a:cs typeface="+mn-cs"/>
      </a:defRPr>
    </a:lvl7pPr>
    <a:lvl8pPr marL="3200400" algn="l" defTabSz="914400" rtl="0" eaLnBrk="1" latinLnBrk="0" hangingPunct="1">
      <a:defRPr sz="2400" kern="1200">
        <a:solidFill>
          <a:schemeClr val="tx1"/>
        </a:solidFill>
        <a:latin typeface="Times" pitchFamily="18" charset="0"/>
        <a:ea typeface="+mn-ea"/>
        <a:cs typeface="+mn-cs"/>
      </a:defRPr>
    </a:lvl8pPr>
    <a:lvl9pPr marL="3657600" algn="l" defTabSz="914400" rtl="0" eaLnBrk="1" latinLnBrk="0" hangingPunct="1">
      <a:defRPr sz="2400" kern="1200">
        <a:solidFill>
          <a:schemeClr val="tx1"/>
        </a:solidFill>
        <a:latin typeface="Times"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0041"/>
    <a:srgbClr val="BC005A"/>
    <a:srgbClr val="B7B7FF"/>
    <a:srgbClr val="FF65AE"/>
    <a:srgbClr val="008AB2"/>
    <a:srgbClr val="00658F"/>
    <a:srgbClr val="4D4D4D"/>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5" autoAdjust="0"/>
    <p:restoredTop sz="77000" autoAdjust="0"/>
  </p:normalViewPr>
  <p:slideViewPr>
    <p:cSldViewPr>
      <p:cViewPr>
        <p:scale>
          <a:sx n="40" d="100"/>
          <a:sy n="40" d="100"/>
        </p:scale>
        <p:origin x="-2844" y="-7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101"/>
    </p:cViewPr>
  </p:sorterViewPr>
  <p:notesViewPr>
    <p:cSldViewPr>
      <p:cViewPr varScale="1">
        <p:scale>
          <a:sx n="114" d="100"/>
          <a:sy n="114" d="100"/>
        </p:scale>
        <p:origin x="-2880" y="-104"/>
      </p:cViewPr>
      <p:guideLst>
        <p:guide orient="horz" pos="3133"/>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bwMode="auto">
          <a:xfrm>
            <a:off x="1" y="0"/>
            <a:ext cx="2972591" cy="497625"/>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defTabSz="923925" eaLnBrk="0" hangingPunct="0">
              <a:defRPr sz="1200">
                <a:latin typeface="Times" pitchFamily="80" charset="0"/>
              </a:defRPr>
            </a:lvl1pPr>
          </a:lstStyle>
          <a:p>
            <a:pPr>
              <a:defRPr/>
            </a:pPr>
            <a:endParaRPr lang="en-US"/>
          </a:p>
        </p:txBody>
      </p:sp>
      <p:sp>
        <p:nvSpPr>
          <p:cNvPr id="71683" name="Rectangle 3"/>
          <p:cNvSpPr>
            <a:spLocks noGrp="1" noChangeArrowheads="1"/>
          </p:cNvSpPr>
          <p:nvPr>
            <p:ph type="dt" sz="quarter" idx="1"/>
          </p:nvPr>
        </p:nvSpPr>
        <p:spPr bwMode="auto">
          <a:xfrm>
            <a:off x="3886992" y="0"/>
            <a:ext cx="2971009" cy="497625"/>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defTabSz="923925" eaLnBrk="0" hangingPunct="0">
              <a:defRPr sz="1200">
                <a:latin typeface="Times" pitchFamily="80" charset="0"/>
              </a:defRPr>
            </a:lvl1pPr>
          </a:lstStyle>
          <a:p>
            <a:pPr>
              <a:defRPr/>
            </a:pPr>
            <a:endParaRPr lang="en-US"/>
          </a:p>
        </p:txBody>
      </p:sp>
      <p:sp>
        <p:nvSpPr>
          <p:cNvPr id="71684" name="Rectangle 4"/>
          <p:cNvSpPr>
            <a:spLocks noGrp="1" noChangeArrowheads="1"/>
          </p:cNvSpPr>
          <p:nvPr>
            <p:ph type="ftr" sz="quarter" idx="2"/>
          </p:nvPr>
        </p:nvSpPr>
        <p:spPr bwMode="auto">
          <a:xfrm>
            <a:off x="1" y="9448065"/>
            <a:ext cx="2972591" cy="497624"/>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defTabSz="923925" eaLnBrk="0" hangingPunct="0">
              <a:defRPr sz="1200">
                <a:latin typeface="Times" pitchFamily="80" charset="0"/>
              </a:defRPr>
            </a:lvl1pPr>
          </a:lstStyle>
          <a:p>
            <a:pPr>
              <a:defRPr/>
            </a:pPr>
            <a:endParaRPr lang="en-US"/>
          </a:p>
        </p:txBody>
      </p:sp>
      <p:sp>
        <p:nvSpPr>
          <p:cNvPr id="71685" name="Rectangle 5"/>
          <p:cNvSpPr>
            <a:spLocks noGrp="1" noChangeArrowheads="1"/>
          </p:cNvSpPr>
          <p:nvPr>
            <p:ph type="sldNum" sz="quarter" idx="3"/>
          </p:nvPr>
        </p:nvSpPr>
        <p:spPr bwMode="auto">
          <a:xfrm>
            <a:off x="3886992" y="9448065"/>
            <a:ext cx="2971009" cy="497624"/>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defTabSz="923925" eaLnBrk="0" hangingPunct="0">
              <a:defRPr sz="1200">
                <a:latin typeface="Times" pitchFamily="80" charset="0"/>
              </a:defRPr>
            </a:lvl1pPr>
          </a:lstStyle>
          <a:p>
            <a:pPr>
              <a:defRPr/>
            </a:pPr>
            <a:fld id="{7124EB20-5B08-4FAD-9C40-7253378E41FB}" type="slidenum">
              <a:rPr lang="en-US"/>
              <a:pPr>
                <a:defRPr/>
              </a:pPr>
              <a:t>‹#›</a:t>
            </a:fld>
            <a:endParaRPr lang="en-US"/>
          </a:p>
        </p:txBody>
      </p:sp>
    </p:spTree>
    <p:extLst>
      <p:ext uri="{BB962C8B-B14F-4D97-AF65-F5344CB8AC3E}">
        <p14:creationId xmlns:p14="http://schemas.microsoft.com/office/powerpoint/2010/main" val="39564223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1" y="0"/>
            <a:ext cx="2972591" cy="497625"/>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defTabSz="923925" eaLnBrk="0" hangingPunct="0">
              <a:defRPr sz="1200">
                <a:latin typeface="Times" pitchFamily="80" charset="0"/>
              </a:defRPr>
            </a:lvl1pPr>
          </a:lstStyle>
          <a:p>
            <a:pPr>
              <a:defRPr/>
            </a:pPr>
            <a:endParaRPr lang="en-US"/>
          </a:p>
        </p:txBody>
      </p:sp>
      <p:sp>
        <p:nvSpPr>
          <p:cNvPr id="11267" name="Rectangle 3"/>
          <p:cNvSpPr>
            <a:spLocks noGrp="1" noChangeArrowheads="1"/>
          </p:cNvSpPr>
          <p:nvPr>
            <p:ph type="dt" idx="1"/>
          </p:nvPr>
        </p:nvSpPr>
        <p:spPr bwMode="auto">
          <a:xfrm>
            <a:off x="3886992" y="0"/>
            <a:ext cx="2971009" cy="497625"/>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defTabSz="923925" eaLnBrk="0" hangingPunct="0">
              <a:defRPr sz="1200">
                <a:latin typeface="Times" pitchFamily="80" charset="0"/>
              </a:defRPr>
            </a:lvl1pPr>
          </a:lstStyle>
          <a:p>
            <a:pPr>
              <a:defRPr/>
            </a:pPr>
            <a:endParaRPr lang="en-US"/>
          </a:p>
        </p:txBody>
      </p:sp>
      <p:sp>
        <p:nvSpPr>
          <p:cNvPr id="18436" name="Rectangle 4"/>
          <p:cNvSpPr>
            <a:spLocks noGrp="1" noRot="1" noChangeAspect="1" noChangeArrowheads="1" noTextEdit="1"/>
          </p:cNvSpPr>
          <p:nvPr>
            <p:ph type="sldImg" idx="2"/>
          </p:nvPr>
        </p:nvSpPr>
        <p:spPr bwMode="auto">
          <a:xfrm>
            <a:off x="944563" y="746125"/>
            <a:ext cx="4970462" cy="3729038"/>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914400" y="4724882"/>
            <a:ext cx="5029200" cy="4475220"/>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1270" name="Rectangle 6"/>
          <p:cNvSpPr>
            <a:spLocks noGrp="1" noChangeArrowheads="1"/>
          </p:cNvSpPr>
          <p:nvPr>
            <p:ph type="ftr" sz="quarter" idx="4"/>
          </p:nvPr>
        </p:nvSpPr>
        <p:spPr bwMode="auto">
          <a:xfrm>
            <a:off x="1" y="9448065"/>
            <a:ext cx="2972591" cy="497624"/>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defTabSz="923925" eaLnBrk="0" hangingPunct="0">
              <a:defRPr sz="1200">
                <a:latin typeface="Times" pitchFamily="80" charset="0"/>
              </a:defRPr>
            </a:lvl1pPr>
          </a:lstStyle>
          <a:p>
            <a:pPr>
              <a:defRPr/>
            </a:pPr>
            <a:endParaRPr lang="en-US"/>
          </a:p>
        </p:txBody>
      </p:sp>
      <p:sp>
        <p:nvSpPr>
          <p:cNvPr id="11271" name="Rectangle 7"/>
          <p:cNvSpPr>
            <a:spLocks noGrp="1" noChangeArrowheads="1"/>
          </p:cNvSpPr>
          <p:nvPr>
            <p:ph type="sldNum" sz="quarter" idx="5"/>
          </p:nvPr>
        </p:nvSpPr>
        <p:spPr bwMode="auto">
          <a:xfrm>
            <a:off x="3886992" y="9448065"/>
            <a:ext cx="2971009" cy="497624"/>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defTabSz="923925" eaLnBrk="0" hangingPunct="0">
              <a:defRPr sz="1200">
                <a:latin typeface="Times" pitchFamily="80" charset="0"/>
              </a:defRPr>
            </a:lvl1pPr>
          </a:lstStyle>
          <a:p>
            <a:pPr>
              <a:defRPr/>
            </a:pPr>
            <a:fld id="{A0BFF886-FF28-486D-B7AD-E73ECB27A7DD}" type="slidenum">
              <a:rPr lang="en-US"/>
              <a:pPr>
                <a:defRPr/>
              </a:pPr>
              <a:t>‹#›</a:t>
            </a:fld>
            <a:endParaRPr lang="en-US"/>
          </a:p>
        </p:txBody>
      </p:sp>
    </p:spTree>
    <p:extLst>
      <p:ext uri="{BB962C8B-B14F-4D97-AF65-F5344CB8AC3E}">
        <p14:creationId xmlns:p14="http://schemas.microsoft.com/office/powerpoint/2010/main" val="21946293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80"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80"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80"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80"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8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A0BFF886-FF28-486D-B7AD-E73ECB27A7DD}"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p:spPr>
        <p:txBody>
          <a:bodyPr/>
          <a:lstStyle/>
          <a:p>
            <a:endParaRPr lang="en-US" smtClean="0">
              <a:latin typeface="Arial" pitchFamily="34" charset="0"/>
            </a:endParaRPr>
          </a:p>
        </p:txBody>
      </p:sp>
      <p:sp>
        <p:nvSpPr>
          <p:cNvPr id="23556" name="Slide Number Placeholder 3"/>
          <p:cNvSpPr>
            <a:spLocks noGrp="1"/>
          </p:cNvSpPr>
          <p:nvPr>
            <p:ph type="sldNum" sz="quarter" idx="5"/>
          </p:nvPr>
        </p:nvSpPr>
        <p:spPr>
          <a:noFill/>
        </p:spPr>
        <p:txBody>
          <a:bodyPr/>
          <a:lstStyle/>
          <a:p>
            <a:fld id="{5C99E8CA-8200-4D72-BF32-360ADDADA406}" type="slidenum">
              <a:rPr lang="en-AU" smtClean="0">
                <a:latin typeface="Arial" pitchFamily="34" charset="0"/>
              </a:rPr>
              <a:pPr/>
              <a:t>32</a:t>
            </a:fld>
            <a:endParaRPr lang="en-AU"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0BFF886-FF28-486D-B7AD-E73ECB27A7DD}" type="slidenum">
              <a:rPr lang="en-US" smtClean="0"/>
              <a:pPr>
                <a:defRPr/>
              </a:pPr>
              <a:t>33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A0BFF886-FF28-486D-B7AD-E73ECB27A7DD}" type="slidenum">
              <a:rPr lang="en-US" smtClean="0"/>
              <a:pPr>
                <a:defRPr/>
              </a:pPr>
              <a:t>49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A0BFF886-FF28-486D-B7AD-E73ECB27A7DD}" type="slidenum">
              <a:rPr lang="en-US" smtClean="0"/>
              <a:pPr>
                <a:defRPr/>
              </a:pPr>
              <a:t>50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A0BFF886-FF28-486D-B7AD-E73ECB27A7DD}" type="slidenum">
              <a:rPr lang="en-US" smtClean="0"/>
              <a:pPr>
                <a:defRPr/>
              </a:pPr>
              <a:t>51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A0BFF886-FF28-486D-B7AD-E73ECB27A7DD}" type="slidenum">
              <a:rPr lang="en-US" smtClean="0"/>
              <a:pPr>
                <a:defRPr/>
              </a:pPr>
              <a:t>52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0BFF886-FF28-486D-B7AD-E73ECB27A7DD}" type="slidenum">
              <a:rPr lang="en-US" smtClean="0"/>
              <a:pPr>
                <a:defRPr/>
              </a:pPr>
              <a:t>53</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r>
              <a:rPr lang="en-US" smtClean="0">
                <a:latin typeface="Times" pitchFamily="18" charset="0"/>
              </a:rPr>
              <a:t>Juliet</a:t>
            </a:r>
          </a:p>
        </p:txBody>
      </p:sp>
      <p:sp>
        <p:nvSpPr>
          <p:cNvPr id="66564" name="Slide Number Placeholder 3"/>
          <p:cNvSpPr>
            <a:spLocks noGrp="1"/>
          </p:cNvSpPr>
          <p:nvPr>
            <p:ph type="sldNum" sz="quarter" idx="5"/>
          </p:nvPr>
        </p:nvSpPr>
        <p:spPr>
          <a:noFill/>
        </p:spPr>
        <p:txBody>
          <a:bodyPr/>
          <a:lstStyle/>
          <a:p>
            <a:fld id="{7A225CF2-9368-417D-90F3-746C69836E21}" type="slidenum">
              <a:rPr lang="en-US" smtClean="0">
                <a:latin typeface="Times" pitchFamily="18" charset="0"/>
              </a:rPr>
              <a:pPr/>
              <a:t>54</a:t>
            </a:fld>
            <a:endParaRPr lang="en-US" smtClean="0">
              <a:latin typeface="Times"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p:spPr>
        <p:txBody>
          <a:bodyPr/>
          <a:lstStyle/>
          <a:p>
            <a:r>
              <a:rPr lang="en-AU" smtClean="0">
                <a:latin typeface="Times" pitchFamily="18" charset="0"/>
              </a:rPr>
              <a:t>?</a:t>
            </a:r>
            <a:endParaRPr lang="en-US" smtClean="0">
              <a:latin typeface="Times" pitchFamily="18" charset="0"/>
            </a:endParaRPr>
          </a:p>
        </p:txBody>
      </p:sp>
      <p:sp>
        <p:nvSpPr>
          <p:cNvPr id="67588" name="Slide Number Placeholder 3"/>
          <p:cNvSpPr>
            <a:spLocks noGrp="1"/>
          </p:cNvSpPr>
          <p:nvPr>
            <p:ph type="sldNum" sz="quarter" idx="5"/>
          </p:nvPr>
        </p:nvSpPr>
        <p:spPr>
          <a:noFill/>
        </p:spPr>
        <p:txBody>
          <a:bodyPr/>
          <a:lstStyle/>
          <a:p>
            <a:fld id="{980C8B6D-D0BA-494D-A533-CC5B610D2269}" type="slidenum">
              <a:rPr lang="en-US" smtClean="0">
                <a:latin typeface="Times" pitchFamily="18" charset="0"/>
              </a:rPr>
              <a:pPr/>
              <a:t>55</a:t>
            </a:fld>
            <a:endParaRPr lang="en-US" smtClean="0">
              <a:latin typeface="Times"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p:spPr>
        <p:txBody>
          <a:bodyPr/>
          <a:lstStyle/>
          <a:p>
            <a:endParaRPr lang="en-US" smtClean="0">
              <a:latin typeface="Arial" pitchFamily="34" charset="0"/>
            </a:endParaRPr>
          </a:p>
        </p:txBody>
      </p:sp>
      <p:sp>
        <p:nvSpPr>
          <p:cNvPr id="23556" name="Slide Number Placeholder 3"/>
          <p:cNvSpPr>
            <a:spLocks noGrp="1"/>
          </p:cNvSpPr>
          <p:nvPr>
            <p:ph type="sldNum" sz="quarter" idx="5"/>
          </p:nvPr>
        </p:nvSpPr>
        <p:spPr>
          <a:noFill/>
        </p:spPr>
        <p:txBody>
          <a:bodyPr/>
          <a:lstStyle/>
          <a:p>
            <a:fld id="{830B2FA8-7A97-4FF4-9558-AF652C7D90B3}" type="slidenum">
              <a:rPr lang="en-AU" smtClean="0">
                <a:latin typeface="Arial" pitchFamily="34" charset="0"/>
              </a:rPr>
              <a:pPr/>
              <a:t>57</a:t>
            </a:fld>
            <a:endParaRPr lang="en-AU"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A58FF180-8110-4469-BD11-EC8E1AF781BF}" type="slidenum">
              <a:rPr lang="en-US" smtClean="0">
                <a:latin typeface="Times" pitchFamily="18" charset="0"/>
              </a:rPr>
              <a:pPr/>
              <a:t>2</a:t>
            </a:fld>
            <a:endParaRPr lang="en-US" smtClean="0">
              <a:latin typeface="Times" pitchFamily="18"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endParaRPr lang="en-US" dirty="0" smtClean="0">
              <a:latin typeface="Times"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A0BFF886-FF28-486D-B7AD-E73ECB27A7DD}" type="slidenum">
              <a:rPr lang="en-US" smtClean="0"/>
              <a:pPr>
                <a:defRPr/>
              </a:pPr>
              <a:t>65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A0BFF886-FF28-486D-B7AD-E73ECB27A7DD}" type="slidenum">
              <a:rPr lang="en-US" smtClean="0"/>
              <a:pPr>
                <a:defRPr/>
              </a:pPr>
              <a:t>66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A0BFF886-FF28-486D-B7AD-E73ECB27A7DD}" type="slidenum">
              <a:rPr lang="en-US" smtClean="0"/>
              <a:pPr>
                <a:defRPr/>
              </a:pPr>
              <a:t>67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a:defRPr/>
            </a:pPr>
            <a:fld id="{A0BFF886-FF28-486D-B7AD-E73ECB27A7DD}" type="slidenum">
              <a:rPr lang="en-US" smtClean="0"/>
              <a:pPr>
                <a:defRPr/>
              </a:pPr>
              <a:t>68</a:t>
            </a:fld>
            <a:endParaRPr lang="en-US"/>
          </a:p>
        </p:txBody>
      </p:sp>
    </p:spTree>
    <p:extLst>
      <p:ext uri="{BB962C8B-B14F-4D97-AF65-F5344CB8AC3E}">
        <p14:creationId xmlns:p14="http://schemas.microsoft.com/office/powerpoint/2010/main" val="3330604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A58FF180-8110-4469-BD11-EC8E1AF781BF}" type="slidenum">
              <a:rPr lang="en-US" smtClean="0">
                <a:latin typeface="Times" pitchFamily="18" charset="0"/>
              </a:rPr>
              <a:pPr/>
              <a:t>3</a:t>
            </a:fld>
            <a:endParaRPr lang="en-US" smtClean="0">
              <a:latin typeface="Times" pitchFamily="18"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endParaRPr lang="en-US" dirty="0" smtClean="0">
              <a:latin typeface="Times"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A58FF180-8110-4469-BD11-EC8E1AF781BF}" type="slidenum">
              <a:rPr lang="en-US" smtClean="0">
                <a:latin typeface="Times" pitchFamily="18" charset="0"/>
              </a:rPr>
              <a:pPr/>
              <a:t>4</a:t>
            </a:fld>
            <a:endParaRPr lang="en-US" smtClean="0">
              <a:latin typeface="Times" pitchFamily="18"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endParaRPr lang="en-US" smtClean="0">
              <a:latin typeface="Times" pitchFamily="18" charset="0"/>
            </a:endParaRPr>
          </a:p>
          <a:p>
            <a:r>
              <a:rPr lang="en-AU" smtClean="0">
                <a:latin typeface="Times" pitchFamily="18" charset="0"/>
              </a:rPr>
              <a:t>Juliet</a:t>
            </a:r>
            <a:endParaRPr lang="en-US" smtClean="0">
              <a:latin typeface="Times"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0BFF886-FF28-486D-B7AD-E73ECB27A7DD}" type="slidenum">
              <a:rPr lang="en-US" smtClean="0"/>
              <a:pPr>
                <a:defRPr/>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0BFF886-FF28-486D-B7AD-E73ECB27A7DD}" type="slidenum">
              <a:rPr lang="en-US" smtClean="0"/>
              <a:pPr>
                <a:defRPr/>
              </a:pPr>
              <a:t>16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0BFF886-FF28-486D-B7AD-E73ECB27A7DD}" type="slidenum">
              <a:rPr lang="en-US" smtClean="0"/>
              <a:pPr>
                <a:defRPr/>
              </a:pPr>
              <a:t>18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A0BFF886-FF28-486D-B7AD-E73ECB27A7DD}" type="slidenum">
              <a:rPr lang="en-US" smtClean="0"/>
              <a:pPr>
                <a:defRPr/>
              </a:pPr>
              <a:t>21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p:spPr>
        <p:txBody>
          <a:bodyPr/>
          <a:lstStyle/>
          <a:p>
            <a:endParaRPr lang="en-US" smtClean="0">
              <a:latin typeface="Arial" pitchFamily="34" charset="0"/>
            </a:endParaRPr>
          </a:p>
        </p:txBody>
      </p:sp>
      <p:sp>
        <p:nvSpPr>
          <p:cNvPr id="26628" name="Slide Number Placeholder 3"/>
          <p:cNvSpPr>
            <a:spLocks noGrp="1"/>
          </p:cNvSpPr>
          <p:nvPr>
            <p:ph type="sldNum" sz="quarter" idx="5"/>
          </p:nvPr>
        </p:nvSpPr>
        <p:spPr>
          <a:noFill/>
        </p:spPr>
        <p:txBody>
          <a:bodyPr/>
          <a:lstStyle/>
          <a:p>
            <a:fld id="{44F6A681-A64A-4BCD-8CC9-4F9ADA2C424D}" type="slidenum">
              <a:rPr lang="en-AU" smtClean="0">
                <a:latin typeface="Arial" pitchFamily="34" charset="0"/>
              </a:rPr>
              <a:pPr/>
              <a:t>22</a:t>
            </a:fld>
            <a:endParaRPr lang="en-AU"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8D66DE-55BA-46C6-A24A-EB9D2089A07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32BF51-7785-491A-AC81-C59B1CDA3D4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4938" y="685800"/>
            <a:ext cx="1973262" cy="5410200"/>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561975" y="685800"/>
            <a:ext cx="5770563"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4155E8-F9FB-41A9-845D-70E769DE63D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5EB740-9010-4CB2-91A8-775E0C24DEA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13FCA0-4C35-416E-B115-340B8024AEE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85800" y="2362200"/>
            <a:ext cx="38100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2362200"/>
            <a:ext cx="38100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B3D9BE-8A40-44D1-99B4-C90A7E877CA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103E9E8-9D22-4B71-9C2F-4A9845B868C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743D2D9-6969-4AA2-BF19-99ED21AE6A2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2EE3847-67D0-48BC-A1E8-DAA125ACC62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82CB784-67E2-411E-85D5-2AE0AB6CF16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46C751-406B-477B-AAB5-C5CC6B57B69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0"/>
          <p:cNvPicPr>
            <a:picLocks noChangeAspect="1" noChangeArrowheads="1"/>
          </p:cNvPicPr>
          <p:nvPr/>
        </p:nvPicPr>
        <p:blipFill>
          <a:blip r:embed="rId13" cstate="screen"/>
          <a:srcRect/>
          <a:stretch>
            <a:fillRect/>
          </a:stretch>
        </p:blipFill>
        <p:spPr bwMode="auto">
          <a:xfrm>
            <a:off x="0" y="-14288"/>
            <a:ext cx="9144000" cy="1995488"/>
          </a:xfrm>
          <a:prstGeom prst="rect">
            <a:avLst/>
          </a:prstGeom>
          <a:noFill/>
          <a:ln w="9525">
            <a:noFill/>
            <a:miter lim="800000"/>
            <a:headEnd/>
            <a:tailEnd/>
          </a:ln>
        </p:spPr>
      </p:pic>
      <p:sp>
        <p:nvSpPr>
          <p:cNvPr id="1041" name="Rectangle 17"/>
          <p:cNvSpPr>
            <a:spLocks noChangeArrowheads="1"/>
          </p:cNvSpPr>
          <p:nvPr/>
        </p:nvSpPr>
        <p:spPr bwMode="auto">
          <a:xfrm>
            <a:off x="0" y="838200"/>
            <a:ext cx="9144000" cy="838200"/>
          </a:xfrm>
          <a:prstGeom prst="rect">
            <a:avLst/>
          </a:prstGeom>
          <a:solidFill>
            <a:schemeClr val="bg1"/>
          </a:solidFill>
          <a:ln w="9525">
            <a:noFill/>
            <a:miter lim="800000"/>
            <a:headEnd/>
            <a:tailEnd/>
          </a:ln>
          <a:effectLst/>
        </p:spPr>
        <p:txBody>
          <a:bodyPr wrap="none" anchor="ctr"/>
          <a:lstStyle/>
          <a:p>
            <a:pPr algn="ctr" eaLnBrk="0" hangingPunct="0">
              <a:defRPr/>
            </a:pPr>
            <a:endParaRPr lang="en-US">
              <a:latin typeface="Times" pitchFamily="80" charset="0"/>
            </a:endParaRPr>
          </a:p>
        </p:txBody>
      </p:sp>
      <p:sp>
        <p:nvSpPr>
          <p:cNvPr id="1028" name="Rectangle 3"/>
          <p:cNvSpPr>
            <a:spLocks noGrp="1" noChangeArrowheads="1"/>
          </p:cNvSpPr>
          <p:nvPr>
            <p:ph type="body" idx="1"/>
          </p:nvPr>
        </p:nvSpPr>
        <p:spPr bwMode="auto">
          <a:xfrm>
            <a:off x="685800" y="2362200"/>
            <a:ext cx="7772400" cy="3733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pitchFamily="80"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pitchFamily="80"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pitchFamily="80" charset="0"/>
              </a:defRPr>
            </a:lvl1pPr>
          </a:lstStyle>
          <a:p>
            <a:pPr>
              <a:defRPr/>
            </a:pPr>
            <a:fld id="{A657C50F-A210-4ADD-BA56-69381AEB89C2}" type="slidenum">
              <a:rPr lang="en-US"/>
              <a:pPr>
                <a:defRPr/>
              </a:pPr>
              <a:t>‹#›</a:t>
            </a:fld>
            <a:endParaRPr lang="en-US"/>
          </a:p>
        </p:txBody>
      </p:sp>
      <p:sp>
        <p:nvSpPr>
          <p:cNvPr id="1032" name="Rectangle 2"/>
          <p:cNvSpPr>
            <a:spLocks noGrp="1" noChangeArrowheads="1"/>
          </p:cNvSpPr>
          <p:nvPr>
            <p:ph type="title"/>
          </p:nvPr>
        </p:nvSpPr>
        <p:spPr bwMode="auto">
          <a:xfrm>
            <a:off x="561975" y="685800"/>
            <a:ext cx="787876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2800" b="1">
          <a:solidFill>
            <a:schemeClr val="tx2"/>
          </a:solidFill>
          <a:latin typeface="+mj-lt"/>
          <a:ea typeface="+mj-ea"/>
          <a:cs typeface="+mj-cs"/>
        </a:defRPr>
      </a:lvl1pPr>
      <a:lvl2pPr algn="l" rtl="0" eaLnBrk="0" fontAlgn="base" hangingPunct="0">
        <a:spcBef>
          <a:spcPct val="0"/>
        </a:spcBef>
        <a:spcAft>
          <a:spcPct val="0"/>
        </a:spcAft>
        <a:defRPr sz="2800" b="1">
          <a:solidFill>
            <a:schemeClr val="tx2"/>
          </a:solidFill>
          <a:latin typeface="Arial" charset="0"/>
        </a:defRPr>
      </a:lvl2pPr>
      <a:lvl3pPr algn="l" rtl="0" eaLnBrk="0" fontAlgn="base" hangingPunct="0">
        <a:spcBef>
          <a:spcPct val="0"/>
        </a:spcBef>
        <a:spcAft>
          <a:spcPct val="0"/>
        </a:spcAft>
        <a:defRPr sz="2800" b="1">
          <a:solidFill>
            <a:schemeClr val="tx2"/>
          </a:solidFill>
          <a:latin typeface="Arial" charset="0"/>
        </a:defRPr>
      </a:lvl3pPr>
      <a:lvl4pPr algn="l" rtl="0" eaLnBrk="0" fontAlgn="base" hangingPunct="0">
        <a:spcBef>
          <a:spcPct val="0"/>
        </a:spcBef>
        <a:spcAft>
          <a:spcPct val="0"/>
        </a:spcAft>
        <a:defRPr sz="2800" b="1">
          <a:solidFill>
            <a:schemeClr val="tx2"/>
          </a:solidFill>
          <a:latin typeface="Arial" charset="0"/>
        </a:defRPr>
      </a:lvl4pPr>
      <a:lvl5pPr algn="l" rtl="0" eaLnBrk="0" fontAlgn="base" hangingPunct="0">
        <a:spcBef>
          <a:spcPct val="0"/>
        </a:spcBef>
        <a:spcAft>
          <a:spcPct val="0"/>
        </a:spcAft>
        <a:defRPr sz="2800" b="1">
          <a:solidFill>
            <a:schemeClr val="tx2"/>
          </a:solidFill>
          <a:latin typeface="Arial" charset="0"/>
        </a:defRPr>
      </a:lvl5pPr>
      <a:lvl6pPr marL="457200" algn="l" rtl="0" eaLnBrk="0" fontAlgn="base" hangingPunct="0">
        <a:spcBef>
          <a:spcPct val="0"/>
        </a:spcBef>
        <a:spcAft>
          <a:spcPct val="0"/>
        </a:spcAft>
        <a:defRPr sz="2800" b="1">
          <a:solidFill>
            <a:schemeClr val="tx2"/>
          </a:solidFill>
          <a:latin typeface="Arial" charset="0"/>
        </a:defRPr>
      </a:lvl6pPr>
      <a:lvl7pPr marL="914400" algn="l" rtl="0" eaLnBrk="0" fontAlgn="base" hangingPunct="0">
        <a:spcBef>
          <a:spcPct val="0"/>
        </a:spcBef>
        <a:spcAft>
          <a:spcPct val="0"/>
        </a:spcAft>
        <a:defRPr sz="2800" b="1">
          <a:solidFill>
            <a:schemeClr val="tx2"/>
          </a:solidFill>
          <a:latin typeface="Arial" charset="0"/>
        </a:defRPr>
      </a:lvl7pPr>
      <a:lvl8pPr marL="1371600" algn="l" rtl="0" eaLnBrk="0" fontAlgn="base" hangingPunct="0">
        <a:spcBef>
          <a:spcPct val="0"/>
        </a:spcBef>
        <a:spcAft>
          <a:spcPct val="0"/>
        </a:spcAft>
        <a:defRPr sz="2800" b="1">
          <a:solidFill>
            <a:schemeClr val="tx2"/>
          </a:solidFill>
          <a:latin typeface="Arial" charset="0"/>
        </a:defRPr>
      </a:lvl8pPr>
      <a:lvl9pPr marL="1828800" algn="l"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Font typeface="Arial" pitchFamily="34" charset="0"/>
        <a:buChar char="&g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8.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6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6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6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3" cstate="screen"/>
          <a:srcRect/>
          <a:stretch>
            <a:fillRect/>
          </a:stretch>
        </p:blipFill>
        <p:spPr bwMode="auto">
          <a:xfrm rot="21405886">
            <a:off x="4932040" y="2492896"/>
            <a:ext cx="3955634" cy="2952328"/>
          </a:xfrm>
          <a:prstGeom prst="rect">
            <a:avLst/>
          </a:prstGeom>
          <a:noFill/>
          <a:ln w="9525">
            <a:noFill/>
            <a:miter lim="800000"/>
            <a:headEnd/>
            <a:tailEnd/>
          </a:ln>
        </p:spPr>
      </p:pic>
      <p:sp>
        <p:nvSpPr>
          <p:cNvPr id="21506" name="Title 1"/>
          <p:cNvSpPr>
            <a:spLocks noGrp="1"/>
          </p:cNvSpPr>
          <p:nvPr>
            <p:ph type="title"/>
          </p:nvPr>
        </p:nvSpPr>
        <p:spPr>
          <a:xfrm>
            <a:off x="251520" y="764704"/>
            <a:ext cx="7878763" cy="1143000"/>
          </a:xfrm>
        </p:spPr>
        <p:txBody>
          <a:bodyPr/>
          <a:lstStyle/>
          <a:p>
            <a:r>
              <a:rPr lang="en-US" sz="4000" dirty="0" smtClean="0">
                <a:solidFill>
                  <a:srgbClr val="890041"/>
                </a:solidFill>
              </a:rPr>
              <a:t>Inclusive WASH: Gender</a:t>
            </a:r>
          </a:p>
        </p:txBody>
      </p:sp>
      <p:pic>
        <p:nvPicPr>
          <p:cNvPr id="4" name="Picture 8" descr="IWDA"/>
          <p:cNvPicPr>
            <a:picLocks noChangeAspect="1" noChangeArrowheads="1"/>
          </p:cNvPicPr>
          <p:nvPr/>
        </p:nvPicPr>
        <p:blipFill>
          <a:blip r:embed="rId4" cstate="screen"/>
          <a:srcRect/>
          <a:stretch>
            <a:fillRect/>
          </a:stretch>
        </p:blipFill>
        <p:spPr bwMode="auto">
          <a:xfrm>
            <a:off x="395536" y="5565502"/>
            <a:ext cx="2520280" cy="1091233"/>
          </a:xfrm>
          <a:prstGeom prst="rect">
            <a:avLst/>
          </a:prstGeom>
          <a:noFill/>
          <a:ln w="9525">
            <a:noFill/>
            <a:miter lim="800000"/>
            <a:headEnd/>
            <a:tailEnd/>
          </a:ln>
        </p:spPr>
      </p:pic>
      <p:pic>
        <p:nvPicPr>
          <p:cNvPr id="5" name="Picture 0" descr="ISF_LOGO.jpg"/>
          <p:cNvPicPr>
            <a:picLocks noChangeAspect="1" noChangeArrowheads="1"/>
          </p:cNvPicPr>
          <p:nvPr/>
        </p:nvPicPr>
        <p:blipFill>
          <a:blip r:embed="rId5" cstate="screen"/>
          <a:srcRect/>
          <a:stretch>
            <a:fillRect/>
          </a:stretch>
        </p:blipFill>
        <p:spPr bwMode="auto">
          <a:xfrm>
            <a:off x="4741676" y="5805264"/>
            <a:ext cx="4131358" cy="856803"/>
          </a:xfrm>
          <a:prstGeom prst="rect">
            <a:avLst/>
          </a:prstGeom>
          <a:noFill/>
          <a:ln w="9525">
            <a:noFill/>
            <a:miter lim="800000"/>
            <a:headEnd/>
            <a:tailEnd/>
          </a:ln>
        </p:spPr>
      </p:pic>
      <p:pic>
        <p:nvPicPr>
          <p:cNvPr id="8" name="Picture 5" descr="P6282317"/>
          <p:cNvPicPr>
            <a:picLocks noChangeAspect="1" noChangeArrowheads="1"/>
          </p:cNvPicPr>
          <p:nvPr/>
        </p:nvPicPr>
        <p:blipFill>
          <a:blip r:embed="rId6" cstate="screen"/>
          <a:srcRect/>
          <a:stretch>
            <a:fillRect/>
          </a:stretch>
        </p:blipFill>
        <p:spPr bwMode="auto">
          <a:xfrm rot="299753">
            <a:off x="274259" y="2109008"/>
            <a:ext cx="4095750" cy="3163888"/>
          </a:xfrm>
          <a:prstGeom prst="rect">
            <a:avLst/>
          </a:prstGeom>
          <a:noFill/>
          <a:ln w="9525">
            <a:noFill/>
            <a:miter lim="800000"/>
            <a:headEnd/>
            <a:tailEnd/>
          </a:ln>
        </p:spPr>
      </p:pic>
      <p:pic>
        <p:nvPicPr>
          <p:cNvPr id="7" name="Picture 11"/>
          <p:cNvPicPr>
            <a:picLocks noChangeAspect="1" noChangeArrowheads="1"/>
          </p:cNvPicPr>
          <p:nvPr/>
        </p:nvPicPr>
        <p:blipFill>
          <a:blip r:embed="rId7" cstate="screen"/>
          <a:srcRect/>
          <a:stretch>
            <a:fillRect/>
          </a:stretch>
        </p:blipFill>
        <p:spPr bwMode="auto">
          <a:xfrm>
            <a:off x="2627784" y="2132856"/>
            <a:ext cx="4030954" cy="30243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defRPr/>
            </a:pPr>
            <a:r>
              <a:rPr lang="en-AU" dirty="0" smtClean="0"/>
              <a:t>Gender Mainstreaming</a:t>
            </a:r>
            <a:endParaRPr lang="en-AU" dirty="0">
              <a:solidFill>
                <a:srgbClr val="FFC000"/>
              </a:solidFill>
            </a:endParaRPr>
          </a:p>
        </p:txBody>
      </p:sp>
      <p:sp>
        <p:nvSpPr>
          <p:cNvPr id="5" name="Content Placeholder 4"/>
          <p:cNvSpPr>
            <a:spLocks noGrp="1"/>
          </p:cNvSpPr>
          <p:nvPr>
            <p:ph idx="1"/>
          </p:nvPr>
        </p:nvSpPr>
        <p:spPr>
          <a:xfrm>
            <a:off x="467544" y="3212976"/>
            <a:ext cx="8002588" cy="3373835"/>
          </a:xfrm>
        </p:spPr>
        <p:txBody>
          <a:bodyPr>
            <a:normAutofit/>
          </a:bodyPr>
          <a:lstStyle/>
          <a:p>
            <a:pPr marL="0" indent="0">
              <a:buNone/>
            </a:pPr>
            <a:r>
              <a:rPr lang="en-AU" kern="1200" dirty="0" smtClean="0">
                <a:solidFill>
                  <a:schemeClr val="accent6"/>
                </a:solidFill>
              </a:rPr>
              <a:t>‘A common misunderstanding about gender mainstreaming is that it requires some sort of gender balance’ in any intervention, meaning an equal representation of women and men and not any women-specific project or components’.</a:t>
            </a:r>
          </a:p>
          <a:p>
            <a:pPr marL="0" indent="0">
              <a:buNone/>
            </a:pPr>
            <a:endParaRPr lang="en-AU" kern="1200" dirty="0">
              <a:solidFill>
                <a:schemeClr val="accent6"/>
              </a:solidFill>
            </a:endParaRPr>
          </a:p>
          <a:p>
            <a:pPr marL="0" indent="0" algn="r">
              <a:buNone/>
            </a:pPr>
            <a:r>
              <a:rPr lang="en-AU" sz="1600" i="1" kern="1200" dirty="0" smtClean="0">
                <a:solidFill>
                  <a:schemeClr val="accent6"/>
                </a:solidFill>
              </a:rPr>
              <a:t>- </a:t>
            </a:r>
            <a:r>
              <a:rPr lang="en-AU" sz="1600" i="1" kern="1200" dirty="0" err="1" smtClean="0">
                <a:solidFill>
                  <a:schemeClr val="accent6"/>
                </a:solidFill>
              </a:rPr>
              <a:t>Smita</a:t>
            </a:r>
            <a:r>
              <a:rPr lang="en-AU" sz="1600" i="1" kern="1200" dirty="0" smtClean="0">
                <a:solidFill>
                  <a:schemeClr val="accent6"/>
                </a:solidFill>
              </a:rPr>
              <a:t> Mishra Panda</a:t>
            </a:r>
            <a:endParaRPr lang="en-AU" sz="1600" i="1" kern="1200" dirty="0">
              <a:solidFill>
                <a:schemeClr val="accent6"/>
              </a:solidFill>
            </a:endParaRPr>
          </a:p>
        </p:txBody>
      </p:sp>
    </p:spTree>
    <p:extLst>
      <p:ext uri="{BB962C8B-B14F-4D97-AF65-F5344CB8AC3E}">
        <p14:creationId xmlns:p14="http://schemas.microsoft.com/office/powerpoint/2010/main" val="41324031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764704"/>
            <a:ext cx="2894156" cy="1378412"/>
          </a:xfrm>
          <a:prstGeom prst="rect">
            <a:avLst/>
          </a:prstGeom>
        </p:spPr>
        <p:txBody>
          <a:bodyPr/>
          <a:lstStyle/>
          <a:p>
            <a:pPr lvl="0" algn="ctr" eaLnBrk="0" hangingPunct="0">
              <a:defRPr/>
            </a:pPr>
            <a:r>
              <a:rPr lang="en-AU" sz="2800" b="1" i="1" kern="0" dirty="0" smtClean="0">
                <a:solidFill>
                  <a:schemeClr val="tx2"/>
                </a:solidFill>
                <a:latin typeface="Arial Narrow" pitchFamily="34" charset="0"/>
              </a:rPr>
              <a:t>Two more essential </a:t>
            </a:r>
          </a:p>
          <a:p>
            <a:pPr lvl="0" algn="ctr" eaLnBrk="0" hangingPunct="0">
              <a:defRPr/>
            </a:pPr>
            <a:r>
              <a:rPr lang="en-AU" sz="2800" b="1" i="1" kern="0" dirty="0" smtClean="0">
                <a:solidFill>
                  <a:schemeClr val="tx2"/>
                </a:solidFill>
                <a:latin typeface="Arial Narrow" pitchFamily="34" charset="0"/>
              </a:rPr>
              <a:t>concepts</a:t>
            </a:r>
            <a:endParaRPr kumimoji="0" lang="en-US" sz="3200" b="1" i="0" u="none" strike="noStrike" kern="0" cap="none" spc="0" normalizeH="0" baseline="0" noProof="0" dirty="0" smtClean="0">
              <a:ln>
                <a:noFill/>
              </a:ln>
              <a:solidFill>
                <a:schemeClr val="tx2"/>
              </a:solidFill>
              <a:effectLst/>
              <a:uLnTx/>
              <a:uFillTx/>
              <a:latin typeface="Arial Narrow" pitchFamily="34" charset="0"/>
              <a:ea typeface="+mj-ea"/>
              <a:cs typeface="+mj-cs"/>
            </a:endParaRPr>
          </a:p>
        </p:txBody>
      </p:sp>
      <p:graphicFrame>
        <p:nvGraphicFramePr>
          <p:cNvPr id="3" name="Content Placeholder 4"/>
          <p:cNvGraphicFramePr>
            <a:graphicFrameLocks/>
          </p:cNvGraphicFramePr>
          <p:nvPr>
            <p:extLst>
              <p:ext uri="{D42A27DB-BD31-4B8C-83A1-F6EECF244321}">
                <p14:modId xmlns:p14="http://schemas.microsoft.com/office/powerpoint/2010/main" val="1191805719"/>
              </p:ext>
            </p:extLst>
          </p:nvPr>
        </p:nvGraphicFramePr>
        <p:xfrm>
          <a:off x="2915816" y="836713"/>
          <a:ext cx="6228184" cy="5256584"/>
        </p:xfrm>
        <a:graphic>
          <a:graphicData uri="http://schemas.openxmlformats.org/drawingml/2006/table">
            <a:tbl>
              <a:tblPr firstRow="1" bandRow="1">
                <a:tableStyleId>{793D81CF-94F2-401A-BA57-92F5A7B2D0C5}</a:tableStyleId>
              </a:tblPr>
              <a:tblGrid>
                <a:gridCol w="2891955"/>
                <a:gridCol w="3336229"/>
              </a:tblGrid>
              <a:tr h="708115">
                <a:tc>
                  <a:txBody>
                    <a:bodyPr/>
                    <a:lstStyle/>
                    <a:p>
                      <a:r>
                        <a:rPr lang="en-AU" sz="2800" i="0" dirty="0" smtClean="0">
                          <a:solidFill>
                            <a:schemeClr val="lt1"/>
                          </a:solidFill>
                        </a:rPr>
                        <a:t>Gende</a:t>
                      </a:r>
                      <a:r>
                        <a:rPr lang="en-AU" sz="2800" i="0" baseline="0" dirty="0" smtClean="0">
                          <a:solidFill>
                            <a:schemeClr val="lt1"/>
                          </a:solidFill>
                        </a:rPr>
                        <a:t>r equity</a:t>
                      </a:r>
                      <a:endParaRPr lang="en-AU" sz="2800" i="1" dirty="0">
                        <a:solidFill>
                          <a:srgbClr val="890041"/>
                        </a:solidFill>
                      </a:endParaRPr>
                    </a:p>
                  </a:txBody>
                  <a:tcPr>
                    <a:solidFill>
                      <a:srgbClr val="890041"/>
                    </a:solidFill>
                  </a:tcPr>
                </a:tc>
                <a:tc>
                  <a:txBody>
                    <a:bodyPr/>
                    <a:lstStyle/>
                    <a:p>
                      <a:r>
                        <a:rPr lang="en-AU" sz="2800" dirty="0" smtClean="0"/>
                        <a:t>Gender equality</a:t>
                      </a:r>
                      <a:endParaRPr lang="en-AU" sz="2800" i="1" dirty="0">
                        <a:solidFill>
                          <a:srgbClr val="890041"/>
                        </a:solidFill>
                      </a:endParaRPr>
                    </a:p>
                  </a:txBody>
                  <a:tcPr>
                    <a:solidFill>
                      <a:srgbClr val="890041"/>
                    </a:solidFill>
                  </a:tcPr>
                </a:tc>
              </a:tr>
              <a:tr h="4548469">
                <a:tc>
                  <a:txBody>
                    <a:bodyPr/>
                    <a:lstStyle/>
                    <a:p>
                      <a:r>
                        <a:rPr lang="en-US" sz="1900" kern="1200" dirty="0" smtClean="0">
                          <a:solidFill>
                            <a:schemeClr val="dk1"/>
                          </a:solidFill>
                          <a:effectLst/>
                          <a:latin typeface="+mn-lt"/>
                          <a:ea typeface="+mn-ea"/>
                          <a:cs typeface="+mn-cs"/>
                        </a:rPr>
                        <a:t>Is the process of being fair to women and men. To ensure fairness, measures must often be available to compensate for historical and social disadvantages that prevent women and men from otherwise operating on a level playing field. Equity leads to equality.</a:t>
                      </a:r>
                      <a:endParaRPr lang="en-AU" sz="1900" kern="1200" dirty="0" smtClean="0">
                        <a:solidFill>
                          <a:schemeClr val="dk1"/>
                        </a:solidFill>
                        <a:effectLst/>
                        <a:latin typeface="+mn-lt"/>
                        <a:ea typeface="+mn-ea"/>
                        <a:cs typeface="+mn-cs"/>
                      </a:endParaRPr>
                    </a:p>
                    <a:p>
                      <a:r>
                        <a:rPr lang="en-US" sz="1100" kern="1200" dirty="0" smtClean="0">
                          <a:solidFill>
                            <a:schemeClr val="dk1"/>
                          </a:solidFill>
                          <a:effectLst/>
                          <a:latin typeface="+mn-lt"/>
                          <a:ea typeface="+mn-ea"/>
                          <a:cs typeface="+mn-cs"/>
                        </a:rPr>
                        <a:t>(from Gender-Based Analysis: A Guide for Policy Making, Status of Women, Canada, 1996)</a:t>
                      </a:r>
                      <a:endParaRPr lang="en-AU" sz="1100" kern="1200" dirty="0">
                        <a:solidFill>
                          <a:schemeClr val="dk1"/>
                        </a:solidFill>
                        <a:effectLst/>
                        <a:latin typeface="+mn-lt"/>
                        <a:ea typeface="+mn-ea"/>
                        <a:cs typeface="+mn-cs"/>
                      </a:endParaRPr>
                    </a:p>
                  </a:txBody>
                  <a:tcPr/>
                </a:tc>
                <a:tc>
                  <a:txBody>
                    <a:bodyPr/>
                    <a:lstStyle/>
                    <a:p>
                      <a:r>
                        <a:rPr lang="en-US" sz="1900" kern="1200" dirty="0" smtClean="0">
                          <a:solidFill>
                            <a:schemeClr val="dk1"/>
                          </a:solidFill>
                          <a:effectLst/>
                          <a:latin typeface="+mn-lt"/>
                          <a:ea typeface="+mn-ea"/>
                          <a:cs typeface="+mn-cs"/>
                        </a:rPr>
                        <a:t>Means that women and men enjoy the same status. Gender equality means that women and men have equal conditions for </a:t>
                      </a:r>
                      <a:r>
                        <a:rPr lang="en-US" sz="1900" kern="1200" dirty="0" err="1" smtClean="0">
                          <a:solidFill>
                            <a:schemeClr val="dk1"/>
                          </a:solidFill>
                          <a:effectLst/>
                          <a:latin typeface="+mn-lt"/>
                          <a:ea typeface="+mn-ea"/>
                          <a:cs typeface="+mn-cs"/>
                        </a:rPr>
                        <a:t>realising</a:t>
                      </a:r>
                      <a:r>
                        <a:rPr lang="en-US" sz="1900" kern="1200" dirty="0" smtClean="0">
                          <a:solidFill>
                            <a:schemeClr val="dk1"/>
                          </a:solidFill>
                          <a:effectLst/>
                          <a:latin typeface="+mn-lt"/>
                          <a:ea typeface="+mn-ea"/>
                          <a:cs typeface="+mn-cs"/>
                        </a:rPr>
                        <a:t> their full human rights and potential and to benefit from the results. Gender equality is therefore the equal valuing by society of bot the similarities and differences between women and men, and the varying roles that they play. </a:t>
                      </a:r>
                    </a:p>
                    <a:p>
                      <a:r>
                        <a:rPr lang="en-US" sz="1100" kern="1200" dirty="0" smtClean="0">
                          <a:solidFill>
                            <a:schemeClr val="dk1"/>
                          </a:solidFill>
                          <a:effectLst/>
                          <a:latin typeface="+mn-lt"/>
                          <a:ea typeface="+mn-ea"/>
                          <a:cs typeface="+mn-cs"/>
                        </a:rPr>
                        <a:t>(from Gender-Based Analysis: A Guide for Policy Making, Status of Women, Canada, 1996)</a:t>
                      </a:r>
                      <a:endParaRPr lang="en-AU" sz="1100" kern="1200" dirty="0">
                        <a:solidFill>
                          <a:schemeClr val="dk1"/>
                        </a:solidFill>
                        <a:effectLst/>
                        <a:latin typeface="+mn-lt"/>
                        <a:ea typeface="+mn-ea"/>
                        <a:cs typeface="+mn-cs"/>
                      </a:endParaRPr>
                    </a:p>
                  </a:txBody>
                  <a:tcPr/>
                </a:tc>
              </a:tr>
            </a:tbl>
          </a:graphicData>
        </a:graphic>
      </p:graphicFrame>
      <p:pic>
        <p:nvPicPr>
          <p:cNvPr id="3074"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490" y="2687189"/>
            <a:ext cx="2896646" cy="2862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67706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defRPr/>
            </a:pPr>
            <a:r>
              <a:rPr lang="en-AU" dirty="0" smtClean="0"/>
              <a:t>Why is gender important?</a:t>
            </a:r>
            <a:endParaRPr lang="en-AU" dirty="0">
              <a:solidFill>
                <a:srgbClr val="FFC000"/>
              </a:solidFill>
            </a:endParaRPr>
          </a:p>
        </p:txBody>
      </p:sp>
      <p:sp>
        <p:nvSpPr>
          <p:cNvPr id="5" name="Content Placeholder 4"/>
          <p:cNvSpPr>
            <a:spLocks noGrp="1"/>
          </p:cNvSpPr>
          <p:nvPr>
            <p:ph idx="1"/>
          </p:nvPr>
        </p:nvSpPr>
        <p:spPr>
          <a:xfrm>
            <a:off x="467544" y="2060848"/>
            <a:ext cx="8002588" cy="4525963"/>
          </a:xfrm>
        </p:spPr>
        <p:txBody>
          <a:bodyPr>
            <a:normAutofit fontScale="77500" lnSpcReduction="20000"/>
          </a:bodyPr>
          <a:lstStyle/>
          <a:p>
            <a:pPr marL="0" indent="0">
              <a:buNone/>
            </a:pPr>
            <a:r>
              <a:rPr lang="en-US" b="1" kern="1200" dirty="0">
                <a:solidFill>
                  <a:schemeClr val="accent6"/>
                </a:solidFill>
              </a:rPr>
              <a:t>Why do we need to think about gender?</a:t>
            </a:r>
            <a:endParaRPr lang="en-AU" kern="1200" dirty="0">
              <a:solidFill>
                <a:schemeClr val="accent6"/>
              </a:solidFill>
            </a:endParaRPr>
          </a:p>
          <a:p>
            <a:pPr lvl="0"/>
            <a:r>
              <a:rPr lang="en-US" kern="1200" dirty="0">
                <a:solidFill>
                  <a:schemeClr val="dk1"/>
                </a:solidFill>
              </a:rPr>
              <a:t>There are socially determined differences between men and women based on learned </a:t>
            </a:r>
            <a:r>
              <a:rPr lang="en-US" kern="1200" dirty="0" err="1">
                <a:solidFill>
                  <a:schemeClr val="dk1"/>
                </a:solidFill>
              </a:rPr>
              <a:t>behaviour</a:t>
            </a:r>
            <a:r>
              <a:rPr lang="en-US" kern="1200" dirty="0">
                <a:solidFill>
                  <a:schemeClr val="dk1"/>
                </a:solidFill>
              </a:rPr>
              <a:t>, which affect their ability to access and control resources</a:t>
            </a:r>
            <a:endParaRPr lang="en-AU" kern="1200" dirty="0">
              <a:solidFill>
                <a:schemeClr val="dk1"/>
              </a:solidFill>
            </a:endParaRPr>
          </a:p>
          <a:p>
            <a:pPr lvl="0"/>
            <a:r>
              <a:rPr lang="en-US" kern="1200" dirty="0">
                <a:solidFill>
                  <a:schemeClr val="dk1"/>
                </a:solidFill>
              </a:rPr>
              <a:t>Access and control are also determined by other factors such as: </a:t>
            </a:r>
            <a:r>
              <a:rPr lang="en-US" kern="1200" dirty="0" smtClean="0">
                <a:solidFill>
                  <a:schemeClr val="dk1"/>
                </a:solidFill>
              </a:rPr>
              <a:t>class, </a:t>
            </a:r>
            <a:r>
              <a:rPr lang="en-US" kern="1200" dirty="0">
                <a:solidFill>
                  <a:schemeClr val="dk1"/>
                </a:solidFill>
              </a:rPr>
              <a:t>ethnicity, age, (dis)ability, location, sexuality, nationality etc.</a:t>
            </a:r>
            <a:endParaRPr lang="en-AU" kern="1200" dirty="0">
              <a:solidFill>
                <a:schemeClr val="dk1"/>
              </a:solidFill>
            </a:endParaRPr>
          </a:p>
          <a:p>
            <a:pPr marL="0" indent="0">
              <a:buNone/>
            </a:pPr>
            <a:r>
              <a:rPr lang="en-AU" b="1" kern="1200" dirty="0">
                <a:solidFill>
                  <a:schemeClr val="dk1"/>
                </a:solidFill>
              </a:rPr>
              <a:t> </a:t>
            </a:r>
            <a:endParaRPr lang="en-AU" kern="1200" dirty="0">
              <a:solidFill>
                <a:schemeClr val="dk1"/>
              </a:solidFill>
            </a:endParaRPr>
          </a:p>
          <a:p>
            <a:pPr marL="0" indent="0">
              <a:buNone/>
            </a:pPr>
            <a:r>
              <a:rPr lang="en-AU" b="1" kern="1200" dirty="0">
                <a:solidFill>
                  <a:schemeClr val="accent6"/>
                </a:solidFill>
              </a:rPr>
              <a:t>Gender awareness is about recognising that...</a:t>
            </a:r>
          </a:p>
          <a:p>
            <a:pPr lvl="0"/>
            <a:r>
              <a:rPr lang="en-US" kern="1200" dirty="0">
                <a:solidFill>
                  <a:schemeClr val="dk1"/>
                </a:solidFill>
              </a:rPr>
              <a:t>Women and men have different needs based on their different roles</a:t>
            </a:r>
            <a:endParaRPr lang="en-AU" kern="1200" dirty="0">
              <a:solidFill>
                <a:schemeClr val="dk1"/>
              </a:solidFill>
            </a:endParaRPr>
          </a:p>
          <a:p>
            <a:pPr lvl="0"/>
            <a:r>
              <a:rPr lang="en-US" kern="1200" dirty="0">
                <a:solidFill>
                  <a:schemeClr val="dk1"/>
                </a:solidFill>
              </a:rPr>
              <a:t>Structural inequalities exist in every society that disadvantage women on social, political and economic levels.</a:t>
            </a:r>
            <a:endParaRPr lang="en-AU" kern="1200" dirty="0">
              <a:solidFill>
                <a:schemeClr val="dk1"/>
              </a:solidFill>
            </a:endParaRPr>
          </a:p>
          <a:p>
            <a:pPr lvl="0"/>
            <a:r>
              <a:rPr lang="en-US" kern="1200" dirty="0">
                <a:solidFill>
                  <a:schemeClr val="dk1"/>
                </a:solidFill>
              </a:rPr>
              <a:t>Women’s needs and rights are often made invisible or ignored</a:t>
            </a:r>
            <a:endParaRPr lang="en-AU" kern="1200" dirty="0">
              <a:solidFill>
                <a:schemeClr val="dk1"/>
              </a:solidFill>
            </a:endParaRPr>
          </a:p>
          <a:p>
            <a:pPr lvl="0"/>
            <a:r>
              <a:rPr lang="en-US" kern="1200" dirty="0">
                <a:solidFill>
                  <a:schemeClr val="dk1"/>
                </a:solidFill>
              </a:rPr>
              <a:t>Men can also be negatively affected because of social expectations of how they should behave and what they should achieve.</a:t>
            </a:r>
            <a:endParaRPr lang="en-AU" kern="1200" dirty="0">
              <a:solidFill>
                <a:schemeClr val="dk1"/>
              </a:solidFill>
            </a:endParaRPr>
          </a:p>
          <a:p>
            <a:pPr lvl="0"/>
            <a:r>
              <a:rPr lang="en-US" kern="1200" dirty="0">
                <a:solidFill>
                  <a:schemeClr val="dk1"/>
                </a:solidFill>
              </a:rPr>
              <a:t>The contributions of both men and women are needed for positive and lasting change</a:t>
            </a:r>
            <a:endParaRPr lang="en-AU" kern="1200" dirty="0">
              <a:solidFill>
                <a:schemeClr val="dk1"/>
              </a:solidFill>
            </a:endParaRPr>
          </a:p>
        </p:txBody>
      </p:sp>
    </p:spTree>
    <p:extLst>
      <p:ext uri="{BB962C8B-B14F-4D97-AF65-F5344CB8AC3E}">
        <p14:creationId xmlns:p14="http://schemas.microsoft.com/office/powerpoint/2010/main" val="41463461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defRPr/>
            </a:pPr>
            <a:r>
              <a:rPr lang="en-AU" dirty="0" smtClean="0"/>
              <a:t>Gender Equality: International Obligations</a:t>
            </a:r>
            <a:endParaRPr lang="en-AU" dirty="0">
              <a:solidFill>
                <a:srgbClr val="FFC000"/>
              </a:solidFill>
            </a:endParaRPr>
          </a:p>
        </p:txBody>
      </p:sp>
      <p:sp>
        <p:nvSpPr>
          <p:cNvPr id="5" name="Content Placeholder 4"/>
          <p:cNvSpPr>
            <a:spLocks noGrp="1"/>
          </p:cNvSpPr>
          <p:nvPr>
            <p:ph idx="1"/>
          </p:nvPr>
        </p:nvSpPr>
        <p:spPr>
          <a:xfrm>
            <a:off x="457200" y="2117747"/>
            <a:ext cx="8002588" cy="4525963"/>
          </a:xfrm>
        </p:spPr>
        <p:txBody>
          <a:bodyPr>
            <a:normAutofit fontScale="70000" lnSpcReduction="20000"/>
          </a:bodyPr>
          <a:lstStyle/>
          <a:p>
            <a:pPr>
              <a:lnSpc>
                <a:spcPct val="120000"/>
              </a:lnSpc>
              <a:spcBef>
                <a:spcPct val="25000"/>
              </a:spcBef>
              <a:spcAft>
                <a:spcPts val="600"/>
              </a:spcAft>
              <a:tabLst>
                <a:tab pos="901700" algn="l"/>
              </a:tabLst>
              <a:defRPr/>
            </a:pPr>
            <a:r>
              <a:rPr lang="en-AU" b="1" dirty="0" smtClean="0">
                <a:solidFill>
                  <a:schemeClr val="accent6"/>
                </a:solidFill>
                <a:latin typeface="Calibri" pitchFamily="34" charset="0"/>
              </a:rPr>
              <a:t>1979</a:t>
            </a:r>
            <a:r>
              <a:rPr lang="en-AU" b="1" dirty="0" smtClean="0">
                <a:latin typeface="Calibri" pitchFamily="34" charset="0"/>
              </a:rPr>
              <a:t> </a:t>
            </a:r>
            <a:r>
              <a:rPr lang="en-AU" dirty="0">
                <a:latin typeface="Calibri" pitchFamily="34" charset="0"/>
              </a:rPr>
              <a:t>United Nations Convention on the Elimination of all forms of Discrimination against Women (CEDAW),</a:t>
            </a:r>
            <a:r>
              <a:rPr lang="en-AU" b="1" dirty="0">
                <a:latin typeface="Calibri" pitchFamily="34" charset="0"/>
              </a:rPr>
              <a:t> </a:t>
            </a:r>
          </a:p>
          <a:p>
            <a:pPr>
              <a:lnSpc>
                <a:spcPct val="120000"/>
              </a:lnSpc>
              <a:spcBef>
                <a:spcPct val="25000"/>
              </a:spcBef>
              <a:spcAft>
                <a:spcPts val="600"/>
              </a:spcAft>
              <a:tabLst>
                <a:tab pos="901700" algn="l"/>
              </a:tabLst>
              <a:defRPr/>
            </a:pPr>
            <a:r>
              <a:rPr lang="en-AU" b="1" dirty="0">
                <a:solidFill>
                  <a:schemeClr val="accent6"/>
                </a:solidFill>
                <a:latin typeface="Calibri" pitchFamily="34" charset="0"/>
              </a:rPr>
              <a:t>1994</a:t>
            </a:r>
            <a:r>
              <a:rPr lang="en-AU" dirty="0">
                <a:solidFill>
                  <a:schemeClr val="accent6"/>
                </a:solidFill>
                <a:latin typeface="Calibri" pitchFamily="34" charset="0"/>
              </a:rPr>
              <a:t> </a:t>
            </a:r>
            <a:r>
              <a:rPr lang="en-AU" dirty="0">
                <a:latin typeface="Calibri" pitchFamily="34" charset="0"/>
              </a:rPr>
              <a:t>Cairo International Conference on Population and Development Programme of Action (strong focus on women's rights) </a:t>
            </a:r>
          </a:p>
          <a:p>
            <a:pPr lvl="1">
              <a:lnSpc>
                <a:spcPct val="120000"/>
              </a:lnSpc>
              <a:spcBef>
                <a:spcPct val="25000"/>
              </a:spcBef>
              <a:spcAft>
                <a:spcPts val="300"/>
              </a:spcAft>
              <a:buFont typeface="Arial" pitchFamily="34" charset="0"/>
              <a:buChar char="•"/>
              <a:tabLst>
                <a:tab pos="901700" algn="l"/>
              </a:tabLst>
              <a:defRPr/>
            </a:pPr>
            <a:r>
              <a:rPr lang="en-US" dirty="0">
                <a:solidFill>
                  <a:srgbClr val="339933"/>
                </a:solidFill>
                <a:latin typeface="Calibri" pitchFamily="34" charset="0"/>
              </a:rPr>
              <a:t>Gender is referred to as a locus of discrimination under many Conventions </a:t>
            </a:r>
          </a:p>
          <a:p>
            <a:pPr lvl="1">
              <a:lnSpc>
                <a:spcPct val="120000"/>
              </a:lnSpc>
              <a:spcBef>
                <a:spcPct val="25000"/>
              </a:spcBef>
              <a:spcAft>
                <a:spcPts val="300"/>
              </a:spcAft>
              <a:buFont typeface="Arial" pitchFamily="34" charset="0"/>
              <a:buChar char="•"/>
              <a:tabLst>
                <a:tab pos="901700" algn="l"/>
              </a:tabLst>
              <a:defRPr/>
            </a:pPr>
            <a:r>
              <a:rPr lang="en-US" dirty="0">
                <a:solidFill>
                  <a:srgbClr val="339933"/>
                </a:solidFill>
                <a:latin typeface="Calibri" pitchFamily="34" charset="0"/>
              </a:rPr>
              <a:t>Gender equality is critical to the achievement of rights outlined in all Rights Conventions</a:t>
            </a:r>
            <a:endParaRPr lang="en-AU" dirty="0">
              <a:latin typeface="Calibri" pitchFamily="34" charset="0"/>
            </a:endParaRPr>
          </a:p>
          <a:p>
            <a:pPr marL="0" indent="0">
              <a:lnSpc>
                <a:spcPct val="120000"/>
              </a:lnSpc>
              <a:spcBef>
                <a:spcPts val="0"/>
              </a:spcBef>
              <a:spcAft>
                <a:spcPts val="300"/>
              </a:spcAft>
              <a:buFont typeface="Wingdings" pitchFamily="2" charset="2"/>
              <a:buNone/>
              <a:defRPr/>
            </a:pPr>
            <a:r>
              <a:rPr lang="en-AU" b="1" dirty="0">
                <a:solidFill>
                  <a:schemeClr val="accent6"/>
                </a:solidFill>
                <a:latin typeface="Calibri" pitchFamily="34" charset="0"/>
              </a:rPr>
              <a:t>1995</a:t>
            </a:r>
            <a:r>
              <a:rPr lang="en-AU" dirty="0">
                <a:solidFill>
                  <a:schemeClr val="accent6"/>
                </a:solidFill>
                <a:latin typeface="Calibri" pitchFamily="34" charset="0"/>
              </a:rPr>
              <a:t> </a:t>
            </a:r>
            <a:r>
              <a:rPr lang="en-AU" dirty="0">
                <a:latin typeface="Calibri" pitchFamily="34" charset="0"/>
              </a:rPr>
              <a:t>Beijing Platform for Action of 4</a:t>
            </a:r>
            <a:r>
              <a:rPr lang="en-AU" baseline="30000" dirty="0">
                <a:latin typeface="Calibri" pitchFamily="34" charset="0"/>
              </a:rPr>
              <a:t>th</a:t>
            </a:r>
            <a:r>
              <a:rPr lang="en-AU" dirty="0">
                <a:latin typeface="Calibri" pitchFamily="34" charset="0"/>
              </a:rPr>
              <a:t> UN World Conference on Women</a:t>
            </a:r>
          </a:p>
          <a:p>
            <a:pPr marL="0" indent="0">
              <a:lnSpc>
                <a:spcPct val="120000"/>
              </a:lnSpc>
              <a:spcBef>
                <a:spcPts val="0"/>
              </a:spcBef>
              <a:spcAft>
                <a:spcPts val="300"/>
              </a:spcAft>
              <a:buFont typeface="Wingdings" pitchFamily="2" charset="2"/>
              <a:buNone/>
              <a:defRPr/>
            </a:pPr>
            <a:r>
              <a:rPr lang="en-AU" b="1" dirty="0">
                <a:solidFill>
                  <a:schemeClr val="accent6"/>
                </a:solidFill>
                <a:latin typeface="Calibri" pitchFamily="34" charset="0"/>
              </a:rPr>
              <a:t>1999</a:t>
            </a:r>
            <a:r>
              <a:rPr lang="en-AU" b="1" dirty="0">
                <a:latin typeface="Calibri" pitchFamily="34" charset="0"/>
              </a:rPr>
              <a:t> </a:t>
            </a:r>
            <a:r>
              <a:rPr lang="en-AU" dirty="0">
                <a:solidFill>
                  <a:schemeClr val="tx2">
                    <a:lumMod val="75000"/>
                  </a:schemeClr>
                </a:solidFill>
                <a:latin typeface="Calibri" pitchFamily="34" charset="0"/>
              </a:rPr>
              <a:t>Optional Protocol to the Convention on the Elimination of All Forms of Discrimination against Women </a:t>
            </a:r>
          </a:p>
          <a:p>
            <a:pPr marL="0" indent="0">
              <a:lnSpc>
                <a:spcPct val="120000"/>
              </a:lnSpc>
              <a:spcBef>
                <a:spcPts val="0"/>
              </a:spcBef>
              <a:spcAft>
                <a:spcPts val="300"/>
              </a:spcAft>
              <a:buFont typeface="Wingdings" pitchFamily="2" charset="2"/>
              <a:buNone/>
              <a:defRPr/>
            </a:pPr>
            <a:r>
              <a:rPr lang="en-AU" b="1" dirty="0">
                <a:solidFill>
                  <a:schemeClr val="accent6"/>
                </a:solidFill>
                <a:latin typeface="Calibri" pitchFamily="34" charset="0"/>
              </a:rPr>
              <a:t>2000</a:t>
            </a:r>
            <a:r>
              <a:rPr lang="en-AU" b="1" dirty="0">
                <a:latin typeface="Calibri" pitchFamily="34" charset="0"/>
              </a:rPr>
              <a:t> </a:t>
            </a:r>
            <a:r>
              <a:rPr lang="en-AU" dirty="0">
                <a:solidFill>
                  <a:schemeClr val="tx2">
                    <a:lumMod val="75000"/>
                  </a:schemeClr>
                </a:solidFill>
                <a:latin typeface="Calibri" pitchFamily="34" charset="0"/>
              </a:rPr>
              <a:t>Resolution 1325 on Women, Peace and </a:t>
            </a:r>
            <a:r>
              <a:rPr lang="en-AU" dirty="0" smtClean="0">
                <a:solidFill>
                  <a:schemeClr val="tx2">
                    <a:lumMod val="75000"/>
                  </a:schemeClr>
                </a:solidFill>
                <a:latin typeface="Calibri" pitchFamily="34" charset="0"/>
              </a:rPr>
              <a:t>Security</a:t>
            </a:r>
          </a:p>
          <a:p>
            <a:pPr marL="0" indent="0">
              <a:lnSpc>
                <a:spcPct val="120000"/>
              </a:lnSpc>
              <a:spcBef>
                <a:spcPts val="0"/>
              </a:spcBef>
              <a:spcAft>
                <a:spcPts val="300"/>
              </a:spcAft>
              <a:buFont typeface="Wingdings" pitchFamily="2" charset="2"/>
              <a:buNone/>
              <a:defRPr/>
            </a:pPr>
            <a:endParaRPr lang="en-AU" dirty="0" smtClean="0">
              <a:solidFill>
                <a:schemeClr val="tx2">
                  <a:lumMod val="75000"/>
                </a:schemeClr>
              </a:solidFill>
              <a:latin typeface="Calibri" pitchFamily="34" charset="0"/>
            </a:endParaRPr>
          </a:p>
          <a:p>
            <a:pPr marL="0" indent="0">
              <a:lnSpc>
                <a:spcPct val="120000"/>
              </a:lnSpc>
              <a:spcBef>
                <a:spcPts val="0"/>
              </a:spcBef>
              <a:spcAft>
                <a:spcPts val="300"/>
              </a:spcAft>
              <a:buFont typeface="Wingdings" pitchFamily="2" charset="2"/>
              <a:buNone/>
              <a:defRPr/>
            </a:pPr>
            <a:r>
              <a:rPr lang="en-AU" dirty="0" smtClean="0">
                <a:solidFill>
                  <a:schemeClr val="tx2">
                    <a:lumMod val="75000"/>
                  </a:schemeClr>
                </a:solidFill>
                <a:latin typeface="Calibri" pitchFamily="34" charset="0"/>
              </a:rPr>
              <a:t>AND: Gender Equality is one of the MDGs (MDG 3)</a:t>
            </a:r>
            <a:endParaRPr lang="en-AU" dirty="0">
              <a:solidFill>
                <a:schemeClr val="tx2">
                  <a:lumMod val="75000"/>
                </a:schemeClr>
              </a:solidFill>
              <a:latin typeface="Calibri" pitchFamily="34" charset="0"/>
            </a:endParaRPr>
          </a:p>
        </p:txBody>
      </p:sp>
    </p:spTree>
    <p:extLst>
      <p:ext uri="{BB962C8B-B14F-4D97-AF65-F5344CB8AC3E}">
        <p14:creationId xmlns:p14="http://schemas.microsoft.com/office/powerpoint/2010/main" val="23236362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defRPr/>
            </a:pPr>
            <a:r>
              <a:rPr lang="en-AU" dirty="0" smtClean="0"/>
              <a:t>Inclusion of women and girls… which women and girls? </a:t>
            </a:r>
            <a:endParaRPr lang="en-AU" dirty="0">
              <a:solidFill>
                <a:srgbClr val="FFC000"/>
              </a:solidFill>
            </a:endParaRPr>
          </a:p>
        </p:txBody>
      </p:sp>
      <p:sp>
        <p:nvSpPr>
          <p:cNvPr id="5" name="Content Placeholder 4"/>
          <p:cNvSpPr>
            <a:spLocks noGrp="1"/>
          </p:cNvSpPr>
          <p:nvPr>
            <p:ph idx="1"/>
          </p:nvPr>
        </p:nvSpPr>
        <p:spPr>
          <a:xfrm>
            <a:off x="457200" y="2117747"/>
            <a:ext cx="8002588" cy="4525963"/>
          </a:xfrm>
        </p:spPr>
        <p:txBody>
          <a:bodyPr>
            <a:normAutofit fontScale="40000" lnSpcReduction="20000"/>
          </a:bodyPr>
          <a:lstStyle/>
          <a:p>
            <a:pPr marL="0" indent="0">
              <a:spcBef>
                <a:spcPts val="700"/>
              </a:spcBef>
              <a:spcAft>
                <a:spcPts val="800"/>
              </a:spcAft>
              <a:buNone/>
              <a:defRPr/>
            </a:pPr>
            <a:r>
              <a:rPr lang="en-US" sz="5000" b="1" dirty="0" smtClean="0">
                <a:solidFill>
                  <a:schemeClr val="accent2">
                    <a:lumMod val="75000"/>
                  </a:schemeClr>
                </a:solidFill>
                <a:latin typeface="Arial Narrow" pitchFamily="34" charset="0"/>
              </a:rPr>
              <a:t>All women and girls are not the same</a:t>
            </a:r>
            <a:r>
              <a:rPr lang="en-US" sz="5000" dirty="0" smtClean="0">
                <a:latin typeface="Arial Narrow" pitchFamily="34" charset="0"/>
              </a:rPr>
              <a:t>: </a:t>
            </a:r>
          </a:p>
          <a:p>
            <a:pPr>
              <a:spcBef>
                <a:spcPts val="700"/>
              </a:spcBef>
              <a:spcAft>
                <a:spcPts val="800"/>
              </a:spcAft>
              <a:defRPr/>
            </a:pPr>
            <a:r>
              <a:rPr lang="en-US" sz="5000" dirty="0" smtClean="0">
                <a:latin typeface="Arial Narrow" pitchFamily="34" charset="0"/>
              </a:rPr>
              <a:t>Think about women in urban or rural areas; women with disabilities; </a:t>
            </a:r>
            <a:r>
              <a:rPr lang="en-US" sz="5000" dirty="0" err="1" smtClean="0">
                <a:latin typeface="Arial Narrow" pitchFamily="34" charset="0"/>
              </a:rPr>
              <a:t>adolsecent</a:t>
            </a:r>
            <a:r>
              <a:rPr lang="en-US" sz="5000" dirty="0" smtClean="0">
                <a:latin typeface="Arial Narrow" pitchFamily="34" charset="0"/>
              </a:rPr>
              <a:t> girls, young adult women and elder women; women who are in powerful families or women in very poor families; women with HIV and  AIDs, women as </a:t>
            </a:r>
            <a:r>
              <a:rPr lang="en-US" sz="5000" dirty="0" err="1" smtClean="0">
                <a:latin typeface="Arial Narrow" pitchFamily="34" charset="0"/>
              </a:rPr>
              <a:t>carers</a:t>
            </a:r>
            <a:r>
              <a:rPr lang="en-US" sz="5000" dirty="0" smtClean="0">
                <a:latin typeface="Arial Narrow" pitchFamily="34" charset="0"/>
              </a:rPr>
              <a:t> for family members with HIV and AIDS… just a few examples</a:t>
            </a:r>
          </a:p>
          <a:p>
            <a:pPr marL="0" indent="0">
              <a:spcBef>
                <a:spcPts val="700"/>
              </a:spcBef>
              <a:spcAft>
                <a:spcPts val="800"/>
              </a:spcAft>
              <a:buNone/>
              <a:defRPr/>
            </a:pPr>
            <a:r>
              <a:rPr lang="en-US" sz="5000" b="1" dirty="0" smtClean="0">
                <a:solidFill>
                  <a:schemeClr val="accent2">
                    <a:lumMod val="75000"/>
                  </a:schemeClr>
                </a:solidFill>
                <a:latin typeface="Arial Narrow" pitchFamily="34" charset="0"/>
              </a:rPr>
              <a:t>Beware of myths and stereotypes</a:t>
            </a:r>
            <a:r>
              <a:rPr lang="en-US" sz="5000" dirty="0" smtClean="0">
                <a:latin typeface="Arial Narrow" pitchFamily="34" charset="0"/>
              </a:rPr>
              <a:t>:</a:t>
            </a:r>
          </a:p>
          <a:p>
            <a:pPr>
              <a:spcBef>
                <a:spcPts val="700"/>
              </a:spcBef>
              <a:spcAft>
                <a:spcPts val="800"/>
              </a:spcAft>
              <a:defRPr/>
            </a:pPr>
            <a:r>
              <a:rPr lang="en-US" sz="5000" dirty="0" smtClean="0">
                <a:latin typeface="Arial Narrow" pitchFamily="34" charset="0"/>
              </a:rPr>
              <a:t>Women are often given the role of treasurer on community committees because it is assumed they are more trustworthy… but should </a:t>
            </a:r>
            <a:r>
              <a:rPr lang="en-US" sz="5000" dirty="0">
                <a:latin typeface="Arial Narrow" pitchFamily="34" charset="0"/>
              </a:rPr>
              <a:t>we also work to make men more accountable</a:t>
            </a:r>
            <a:r>
              <a:rPr lang="en-US" sz="5000" dirty="0" smtClean="0">
                <a:latin typeface="Arial Narrow" pitchFamily="34" charset="0"/>
              </a:rPr>
              <a:t>?</a:t>
            </a:r>
          </a:p>
          <a:p>
            <a:pPr>
              <a:spcBef>
                <a:spcPts val="700"/>
              </a:spcBef>
              <a:spcAft>
                <a:spcPts val="800"/>
              </a:spcAft>
              <a:defRPr/>
            </a:pPr>
            <a:r>
              <a:rPr lang="en-US" sz="5000" dirty="0" smtClean="0">
                <a:latin typeface="Arial Narrow" pitchFamily="34" charset="0"/>
              </a:rPr>
              <a:t>Women are often seen as passive, subservient – as victims needing help, needing to ‘be empowered’. In reality, women are powerful agents of change. (One article by B. Crow and J. </a:t>
            </a:r>
            <a:r>
              <a:rPr lang="en-US" sz="5000" dirty="0" err="1" smtClean="0">
                <a:latin typeface="Arial Narrow" pitchFamily="34" charset="0"/>
              </a:rPr>
              <a:t>MckPike</a:t>
            </a:r>
            <a:r>
              <a:rPr lang="en-US" sz="5000" dirty="0" smtClean="0">
                <a:latin typeface="Arial Narrow" pitchFamily="34" charset="0"/>
              </a:rPr>
              <a:t> mentions women’s activism for WASH rights in India, Bangladesh, Iraq, Bolivia, Nicaragua, Mexico, Argentina and Kenya. </a:t>
            </a:r>
            <a:endParaRPr lang="en-US" sz="5000" dirty="0">
              <a:latin typeface="Arial Narrow" pitchFamily="34" charset="0"/>
            </a:endParaRPr>
          </a:p>
          <a:p>
            <a:pPr>
              <a:spcBef>
                <a:spcPts val="600"/>
              </a:spcBef>
              <a:spcAft>
                <a:spcPts val="600"/>
              </a:spcAft>
              <a:defRPr/>
            </a:pPr>
            <a:endParaRPr lang="en-US" sz="1800" dirty="0" smtClean="0"/>
          </a:p>
          <a:p>
            <a:pPr marL="0" indent="0">
              <a:spcBef>
                <a:spcPts val="600"/>
              </a:spcBef>
              <a:spcAft>
                <a:spcPts val="600"/>
              </a:spcAft>
              <a:buNone/>
              <a:defRPr/>
            </a:pPr>
            <a:endParaRPr lang="en-US" sz="6000" b="1" dirty="0" smtClean="0">
              <a:solidFill>
                <a:srgbClr val="FF0000"/>
              </a:solidFill>
            </a:endParaRPr>
          </a:p>
        </p:txBody>
      </p:sp>
    </p:spTree>
    <p:extLst>
      <p:ext uri="{BB962C8B-B14F-4D97-AF65-F5344CB8AC3E}">
        <p14:creationId xmlns:p14="http://schemas.microsoft.com/office/powerpoint/2010/main" val="18827030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smtClean="0"/>
              <a:t>Gender in WASH</a:t>
            </a:r>
          </a:p>
        </p:txBody>
      </p:sp>
      <p:sp>
        <p:nvSpPr>
          <p:cNvPr id="21507" name="Content Placeholder 2"/>
          <p:cNvSpPr>
            <a:spLocks noGrp="1"/>
          </p:cNvSpPr>
          <p:nvPr>
            <p:ph idx="1"/>
          </p:nvPr>
        </p:nvSpPr>
        <p:spPr>
          <a:xfrm>
            <a:off x="357158" y="2428868"/>
            <a:ext cx="3000396" cy="3625857"/>
          </a:xfrm>
        </p:spPr>
        <p:txBody>
          <a:bodyPr/>
          <a:lstStyle/>
          <a:p>
            <a:r>
              <a:rPr lang="en-US" sz="2800" dirty="0" smtClean="0"/>
              <a:t>Do you think gender is important in WASH? Why?</a:t>
            </a:r>
          </a:p>
          <a:p>
            <a:r>
              <a:rPr lang="en-US" sz="2800" dirty="0" smtClean="0">
                <a:solidFill>
                  <a:srgbClr val="FF0000"/>
                </a:solidFill>
              </a:rPr>
              <a:t>Answer the poll question!</a:t>
            </a:r>
          </a:p>
        </p:txBody>
      </p:sp>
      <p:sp>
        <p:nvSpPr>
          <p:cNvPr id="24580" name="Footer Placeholder 3"/>
          <p:cNvSpPr>
            <a:spLocks noGrp="1"/>
          </p:cNvSpPr>
          <p:nvPr>
            <p:ph type="ftr" sz="quarter" idx="11"/>
          </p:nvPr>
        </p:nvSpPr>
        <p:spPr/>
        <p:txBody>
          <a:bodyPr/>
          <a:lstStyle/>
          <a:p>
            <a:pPr>
              <a:defRPr/>
            </a:pPr>
            <a:endParaRPr lang="en-US" smtClean="0">
              <a:cs typeface="Arial" charset="0"/>
            </a:endParaRPr>
          </a:p>
        </p:txBody>
      </p:sp>
      <p:pic>
        <p:nvPicPr>
          <p:cNvPr id="5" name="Picture 4"/>
          <p:cNvPicPr/>
          <p:nvPr/>
        </p:nvPicPr>
        <p:blipFill>
          <a:blip r:embed="rId2" cstate="screen"/>
          <a:srcRect r="11765"/>
          <a:stretch>
            <a:fillRect/>
          </a:stretch>
        </p:blipFill>
        <p:spPr bwMode="auto">
          <a:xfrm>
            <a:off x="3564881" y="2214554"/>
            <a:ext cx="5293399" cy="415291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1470" y="1000116"/>
            <a:ext cx="8715404" cy="114300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1" i="1" u="none" strike="noStrike" kern="0" cap="none" spc="0" normalizeH="0" baseline="0" noProof="0" dirty="0" smtClean="0">
                <a:ln>
                  <a:noFill/>
                </a:ln>
                <a:solidFill>
                  <a:schemeClr val="tx2"/>
                </a:solidFill>
                <a:effectLst/>
                <a:uLnTx/>
                <a:uFillTx/>
                <a:latin typeface="+mj-lt"/>
                <a:ea typeface="+mj-ea"/>
                <a:cs typeface="+mj-cs"/>
              </a:rPr>
              <a:t>Focusing on gender is important for WASH because… </a:t>
            </a:r>
            <a:r>
              <a:rPr kumimoji="0" lang="en-AU" b="1" i="1" u="none" strike="noStrike" kern="1200" cap="none" spc="0" normalizeH="0" baseline="0" noProof="0" dirty="0" smtClean="0">
                <a:ln>
                  <a:noFill/>
                </a:ln>
                <a:solidFill>
                  <a:schemeClr val="dk1"/>
                </a:solidFill>
                <a:effectLst/>
                <a:uLnTx/>
                <a:uFillTx/>
                <a:latin typeface="+mj-lt"/>
                <a:ea typeface="+mj-ea"/>
                <a:cs typeface="+mj-cs"/>
              </a:rPr>
              <a:t/>
            </a:r>
            <a:br>
              <a:rPr kumimoji="0" lang="en-AU" b="1" i="1" u="none" strike="noStrike" kern="1200" cap="none" spc="0" normalizeH="0" baseline="0" noProof="0" dirty="0" smtClean="0">
                <a:ln>
                  <a:noFill/>
                </a:ln>
                <a:solidFill>
                  <a:schemeClr val="dk1"/>
                </a:solidFill>
                <a:effectLst/>
                <a:uLnTx/>
                <a:uFillTx/>
                <a:latin typeface="+mj-lt"/>
                <a:ea typeface="+mj-ea"/>
                <a:cs typeface="+mj-cs"/>
              </a:rPr>
            </a:br>
            <a:r>
              <a:rPr kumimoji="0" lang="en-US" b="1" i="0" u="none" strike="noStrike" kern="0" cap="none" spc="0" normalizeH="0" baseline="0" noProof="0" dirty="0" smtClean="0">
                <a:ln>
                  <a:noFill/>
                </a:ln>
                <a:solidFill>
                  <a:schemeClr val="tx2"/>
                </a:solidFill>
                <a:effectLst/>
                <a:uLnTx/>
                <a:uFillTx/>
                <a:latin typeface="+mj-lt"/>
                <a:ea typeface="+mj-ea"/>
                <a:cs typeface="+mj-cs"/>
              </a:rPr>
              <a:t/>
            </a:r>
            <a:br>
              <a:rPr kumimoji="0" lang="en-US" b="1" i="0" u="none" strike="noStrike" kern="0" cap="none" spc="0" normalizeH="0" baseline="0" noProof="0" dirty="0" smtClean="0">
                <a:ln>
                  <a:noFill/>
                </a:ln>
                <a:solidFill>
                  <a:schemeClr val="tx2"/>
                </a:solidFill>
                <a:effectLst/>
                <a:uLnTx/>
                <a:uFillTx/>
                <a:latin typeface="+mj-lt"/>
                <a:ea typeface="+mj-ea"/>
                <a:cs typeface="+mj-cs"/>
              </a:rPr>
            </a:br>
            <a:r>
              <a:rPr kumimoji="0" lang="en-US" b="1" i="0" u="none" strike="noStrike" kern="0" cap="none" spc="0" normalizeH="0" baseline="0" noProof="0" dirty="0" smtClean="0">
                <a:ln>
                  <a:noFill/>
                </a:ln>
                <a:solidFill>
                  <a:schemeClr val="tx2"/>
                </a:solidFill>
                <a:effectLst/>
                <a:uLnTx/>
                <a:uFillTx/>
                <a:latin typeface="+mj-lt"/>
                <a:ea typeface="+mj-ea"/>
                <a:cs typeface="+mj-cs"/>
              </a:rPr>
              <a:t> </a:t>
            </a:r>
          </a:p>
        </p:txBody>
      </p:sp>
      <p:graphicFrame>
        <p:nvGraphicFramePr>
          <p:cNvPr id="3" name="Content Placeholder 4"/>
          <p:cNvGraphicFramePr>
            <a:graphicFrameLocks/>
          </p:cNvGraphicFramePr>
          <p:nvPr/>
        </p:nvGraphicFramePr>
        <p:xfrm>
          <a:off x="285720" y="3071810"/>
          <a:ext cx="8501122" cy="3680464"/>
        </p:xfrm>
        <a:graphic>
          <a:graphicData uri="http://schemas.openxmlformats.org/drawingml/2006/table">
            <a:tbl>
              <a:tblPr firstRow="1" bandRow="1">
                <a:tableStyleId>{793D81CF-94F2-401A-BA57-92F5A7B2D0C5}</a:tableStyleId>
              </a:tblPr>
              <a:tblGrid>
                <a:gridCol w="4250561"/>
                <a:gridCol w="4250561"/>
              </a:tblGrid>
              <a:tr h="571504">
                <a:tc>
                  <a:txBody>
                    <a:bodyPr/>
                    <a:lstStyle/>
                    <a:p>
                      <a:r>
                        <a:rPr lang="en-AU" sz="1800" dirty="0" smtClean="0"/>
                        <a:t>Benefits</a:t>
                      </a:r>
                      <a:r>
                        <a:rPr lang="en-AU" sz="1800" baseline="0" dirty="0" smtClean="0"/>
                        <a:t> of a gender focus</a:t>
                      </a:r>
                      <a:endParaRPr lang="en-AU" sz="1800" dirty="0">
                        <a:solidFill>
                          <a:srgbClr val="890041"/>
                        </a:solidFill>
                      </a:endParaRPr>
                    </a:p>
                  </a:txBody>
                  <a:tcPr>
                    <a:lnL w="12700" cmpd="sng">
                      <a:noFill/>
                    </a:lnL>
                    <a:lnR>
                      <a:noFill/>
                    </a:lnR>
                    <a:lnT w="12700" cmpd="sng">
                      <a:noFill/>
                    </a:lnT>
                    <a:lnB w="12700" cmpd="sng">
                      <a:noFill/>
                    </a:lnB>
                    <a:lnTlToBr w="12700" cmpd="sng">
                      <a:noFill/>
                      <a:prstDash val="solid"/>
                    </a:lnTlToBr>
                    <a:lnBlToTr w="12700" cmpd="sng">
                      <a:noFill/>
                      <a:prstDash val="solid"/>
                    </a:lnBlToTr>
                    <a:solidFill>
                      <a:srgbClr val="890041"/>
                    </a:solidFill>
                  </a:tcPr>
                </a:tc>
                <a:tc>
                  <a:txBody>
                    <a:bodyPr/>
                    <a:lstStyle/>
                    <a:p>
                      <a:r>
                        <a:rPr lang="en-AU" sz="1800" dirty="0" smtClean="0"/>
                        <a:t>Risks of not making gender a focus</a:t>
                      </a:r>
                      <a:endParaRPr lang="en-AU" sz="1800" dirty="0">
                        <a:solidFill>
                          <a:srgbClr val="890041"/>
                        </a:solidFill>
                      </a:endParaRPr>
                    </a:p>
                  </a:txBody>
                  <a:tcPr>
                    <a:lnL>
                      <a:noFill/>
                    </a:lnL>
                    <a:lnR w="12700" cmpd="sng">
                      <a:noFill/>
                    </a:lnR>
                    <a:lnT w="12700" cmpd="sng">
                      <a:noFill/>
                    </a:lnT>
                    <a:lnB w="12700" cmpd="sng">
                      <a:noFill/>
                    </a:lnB>
                    <a:lnTlToBr w="12700" cmpd="sng">
                      <a:noFill/>
                      <a:prstDash val="solid"/>
                    </a:lnTlToBr>
                    <a:lnBlToTr w="12700" cmpd="sng">
                      <a:noFill/>
                      <a:prstDash val="solid"/>
                    </a:lnBlToTr>
                    <a:solidFill>
                      <a:srgbClr val="890041"/>
                    </a:solidFill>
                  </a:tcPr>
                </a:tc>
              </a:tr>
              <a:tr h="2406287">
                <a:tc>
                  <a:txBody>
                    <a:bodyPr/>
                    <a:lstStyle/>
                    <a:p>
                      <a:r>
                        <a:rPr lang="en-AU" sz="1800" dirty="0" smtClean="0"/>
                        <a:t>The different needs of women,</a:t>
                      </a:r>
                      <a:r>
                        <a:rPr lang="en-AU" sz="1800" baseline="0" dirty="0" smtClean="0"/>
                        <a:t> men, girls and boys are met</a:t>
                      </a:r>
                    </a:p>
                    <a:p>
                      <a:endParaRPr lang="en-AU" sz="1800" baseline="0" dirty="0" smtClean="0"/>
                    </a:p>
                    <a:p>
                      <a:r>
                        <a:rPr lang="en-AU" sz="1800" baseline="0" dirty="0" smtClean="0">
                          <a:solidFill>
                            <a:srgbClr val="BC005A"/>
                          </a:solidFill>
                        </a:rPr>
                        <a:t>For instance, </a:t>
                      </a:r>
                    </a:p>
                    <a:p>
                      <a:pPr>
                        <a:buFontTx/>
                        <a:buChar char="-"/>
                      </a:pPr>
                      <a:r>
                        <a:rPr lang="en-AU" sz="1800" baseline="0" dirty="0" smtClean="0">
                          <a:solidFill>
                            <a:srgbClr val="BC005A"/>
                          </a:solidFill>
                        </a:rPr>
                        <a:t> Providing room within a toilet for menstrual hygiene needs</a:t>
                      </a:r>
                    </a:p>
                    <a:p>
                      <a:pPr>
                        <a:buFontTx/>
                        <a:buChar char="-"/>
                      </a:pPr>
                      <a:r>
                        <a:rPr lang="en-AU" sz="1800" baseline="0" dirty="0" smtClean="0">
                          <a:solidFill>
                            <a:srgbClr val="BC005A"/>
                          </a:solidFill>
                        </a:rPr>
                        <a:t> Women are happy with the type and placement of facilities they will use</a:t>
                      </a:r>
                    </a:p>
                    <a:p>
                      <a:pPr>
                        <a:buFontTx/>
                        <a:buChar char="-"/>
                      </a:pPr>
                      <a:r>
                        <a:rPr lang="en-AU" sz="1800" baseline="0" dirty="0" smtClean="0">
                          <a:solidFill>
                            <a:srgbClr val="BC005A"/>
                          </a:solidFill>
                        </a:rPr>
                        <a:t>  Toilets may not feel easy to use for men</a:t>
                      </a:r>
                      <a:endParaRPr lang="en-AU" sz="1800" dirty="0">
                        <a:solidFill>
                          <a:srgbClr val="BC005A"/>
                        </a:solidFill>
                      </a:endParaRPr>
                    </a:p>
                  </a:txBody>
                  <a:tcPr>
                    <a:lnT w="12700" cmpd="sng">
                      <a:noFill/>
                    </a:lnT>
                  </a:tcPr>
                </a:tc>
                <a:tc>
                  <a:txBody>
                    <a:bodyPr/>
                    <a:lstStyle/>
                    <a:p>
                      <a:r>
                        <a:rPr lang="en-AU" sz="1800" dirty="0" smtClean="0"/>
                        <a:t>Specific needs of</a:t>
                      </a:r>
                      <a:r>
                        <a:rPr lang="en-AU" sz="1800" baseline="0" dirty="0" smtClean="0"/>
                        <a:t>  different groups in the community are not met, which prevents realising communal WASH benefits</a:t>
                      </a:r>
                    </a:p>
                    <a:p>
                      <a:endParaRPr lang="en-AU" sz="1800" baseline="0" dirty="0" smtClean="0"/>
                    </a:p>
                    <a:p>
                      <a:r>
                        <a:rPr lang="en-AU" sz="1800" baseline="0" dirty="0" smtClean="0">
                          <a:solidFill>
                            <a:srgbClr val="BC005A"/>
                          </a:solidFill>
                        </a:rPr>
                        <a:t>For instance,</a:t>
                      </a:r>
                    </a:p>
                    <a:p>
                      <a:pPr>
                        <a:buFontTx/>
                        <a:buChar char="-"/>
                      </a:pPr>
                      <a:r>
                        <a:rPr lang="en-AU" sz="1800" baseline="0" dirty="0" smtClean="0">
                          <a:solidFill>
                            <a:srgbClr val="BC005A"/>
                          </a:solidFill>
                        </a:rPr>
                        <a:t> Women’s safety and security may be compromised</a:t>
                      </a:r>
                    </a:p>
                    <a:p>
                      <a:pPr>
                        <a:buFontTx/>
                        <a:buChar char="-"/>
                      </a:pPr>
                      <a:r>
                        <a:rPr lang="en-AU" sz="1800" baseline="0" dirty="0" smtClean="0">
                          <a:solidFill>
                            <a:srgbClr val="BC005A"/>
                          </a:solidFill>
                        </a:rPr>
                        <a:t> Certain groups, for instance pregnant women, may find using facilities difficult</a:t>
                      </a:r>
                    </a:p>
                    <a:p>
                      <a:pPr>
                        <a:buFontTx/>
                        <a:buChar char="-"/>
                      </a:pPr>
                      <a:endParaRPr lang="en-AU" sz="1800" dirty="0">
                        <a:solidFill>
                          <a:srgbClr val="890041"/>
                        </a:solidFill>
                      </a:endParaRPr>
                    </a:p>
                  </a:txBody>
                  <a:tcPr>
                    <a:lnT w="12700" cmpd="sng">
                      <a:noFill/>
                    </a:lnT>
                  </a:tcPr>
                </a:tc>
              </a:tr>
            </a:tbl>
          </a:graphicData>
        </a:graphic>
      </p:graphicFrame>
      <p:sp>
        <p:nvSpPr>
          <p:cNvPr id="4" name="TextBox 3"/>
          <p:cNvSpPr txBox="1"/>
          <p:nvPr/>
        </p:nvSpPr>
        <p:spPr>
          <a:xfrm>
            <a:off x="214282" y="2071678"/>
            <a:ext cx="7072362" cy="954107"/>
          </a:xfrm>
          <a:prstGeom prst="rect">
            <a:avLst/>
          </a:prstGeom>
          <a:noFill/>
        </p:spPr>
        <p:txBody>
          <a:bodyPr wrap="square" rtlCol="0">
            <a:spAutoFit/>
          </a:bodyPr>
          <a:lstStyle/>
          <a:p>
            <a:r>
              <a:rPr lang="en-US" sz="2800" b="1" dirty="0" smtClean="0">
                <a:solidFill>
                  <a:srgbClr val="890041"/>
                </a:solidFill>
                <a:latin typeface="+mn-lt"/>
              </a:rPr>
              <a:t>… we </a:t>
            </a:r>
            <a:r>
              <a:rPr lang="en-US" sz="2800" b="1" dirty="0">
                <a:solidFill>
                  <a:srgbClr val="890041"/>
                </a:solidFill>
                <a:latin typeface="+mn-lt"/>
              </a:rPr>
              <a:t>need to ensure infrastructure and services meet everyone’s </a:t>
            </a:r>
            <a:r>
              <a:rPr lang="en-US" sz="2800" b="1" dirty="0" smtClean="0">
                <a:solidFill>
                  <a:srgbClr val="890041"/>
                </a:solidFill>
                <a:latin typeface="+mn-lt"/>
              </a:rPr>
              <a:t>needs.</a:t>
            </a:r>
            <a:endParaRPr lang="en-US" sz="4400" b="1" dirty="0">
              <a:solidFill>
                <a:srgbClr val="890041"/>
              </a:solidFill>
              <a:latin typeface="+mn-lt"/>
            </a:endParaRPr>
          </a:p>
        </p:txBody>
      </p:sp>
      <p:pic>
        <p:nvPicPr>
          <p:cNvPr id="7" name="Picture 6"/>
          <p:cNvPicPr/>
          <p:nvPr/>
        </p:nvPicPr>
        <p:blipFill>
          <a:blip r:embed="rId3" cstate="screen"/>
          <a:srcRect/>
          <a:stretch>
            <a:fillRect/>
          </a:stretch>
        </p:blipFill>
        <p:spPr bwMode="auto">
          <a:xfrm>
            <a:off x="7358082" y="0"/>
            <a:ext cx="1785918" cy="25717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42844" y="1000116"/>
            <a:ext cx="8715404" cy="114300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0" cap="none" spc="0" normalizeH="0" baseline="0" noProof="0" dirty="0" smtClean="0">
                <a:ln>
                  <a:noFill/>
                </a:ln>
                <a:solidFill>
                  <a:schemeClr val="tx2"/>
                </a:solidFill>
                <a:effectLst/>
                <a:uLnTx/>
                <a:uFillTx/>
                <a:latin typeface="+mj-lt"/>
                <a:ea typeface="+mj-ea"/>
                <a:cs typeface="+mj-cs"/>
              </a:rPr>
              <a:t>Focusing on gender is important for WASH because… </a:t>
            </a:r>
            <a:r>
              <a:rPr kumimoji="0" lang="en-AU" sz="2800" b="1" i="1" u="none" strike="noStrike" kern="1200" cap="none" spc="0" normalizeH="0" baseline="0" noProof="0" dirty="0" smtClean="0">
                <a:ln>
                  <a:noFill/>
                </a:ln>
                <a:solidFill>
                  <a:schemeClr val="dk1"/>
                </a:solidFill>
                <a:effectLst/>
                <a:uLnTx/>
                <a:uFillTx/>
                <a:latin typeface="+mj-lt"/>
                <a:ea typeface="+mj-ea"/>
                <a:cs typeface="+mj-cs"/>
              </a:rPr>
              <a:t/>
            </a:r>
            <a:br>
              <a:rPr kumimoji="0" lang="en-AU" sz="2800" b="1" i="1" u="none" strike="noStrike" kern="1200" cap="none" spc="0" normalizeH="0" baseline="0" noProof="0" dirty="0" smtClean="0">
                <a:ln>
                  <a:noFill/>
                </a:ln>
                <a:solidFill>
                  <a:schemeClr val="dk1"/>
                </a:solidFill>
                <a:effectLst/>
                <a:uLnTx/>
                <a:uFillTx/>
                <a:latin typeface="+mj-lt"/>
                <a:ea typeface="+mj-ea"/>
                <a:cs typeface="+mj-cs"/>
              </a:rPr>
            </a:br>
            <a:r>
              <a:rPr kumimoji="0" lang="en-US" sz="2800" b="1" i="0" u="none" strike="noStrike" kern="0" cap="none" spc="0" normalizeH="0" baseline="0" noProof="0" dirty="0" smtClean="0">
                <a:ln>
                  <a:noFill/>
                </a:ln>
                <a:solidFill>
                  <a:schemeClr val="tx2"/>
                </a:solidFill>
                <a:effectLst/>
                <a:uLnTx/>
                <a:uFillTx/>
                <a:latin typeface="+mj-lt"/>
                <a:ea typeface="+mj-ea"/>
                <a:cs typeface="+mj-cs"/>
              </a:rPr>
              <a:t/>
            </a:r>
            <a:br>
              <a:rPr kumimoji="0" lang="en-US" sz="2800" b="1" i="0" u="none" strike="noStrike" kern="0" cap="none" spc="0" normalizeH="0" baseline="0" noProof="0" dirty="0" smtClean="0">
                <a:ln>
                  <a:noFill/>
                </a:ln>
                <a:solidFill>
                  <a:schemeClr val="tx2"/>
                </a:solidFill>
                <a:effectLst/>
                <a:uLnTx/>
                <a:uFillTx/>
                <a:latin typeface="+mj-lt"/>
                <a:ea typeface="+mj-ea"/>
                <a:cs typeface="+mj-cs"/>
              </a:rPr>
            </a:br>
            <a:r>
              <a:rPr kumimoji="0" lang="en-US" sz="2800" b="1" i="0" u="none" strike="noStrike" kern="0" cap="none" spc="0" normalizeH="0" baseline="0" noProof="0" dirty="0" smtClean="0">
                <a:ln>
                  <a:noFill/>
                </a:ln>
                <a:solidFill>
                  <a:schemeClr val="tx2"/>
                </a:solidFill>
                <a:effectLst/>
                <a:uLnTx/>
                <a:uFillTx/>
                <a:latin typeface="+mj-lt"/>
                <a:ea typeface="+mj-ea"/>
                <a:cs typeface="+mj-cs"/>
              </a:rPr>
              <a:t> </a:t>
            </a:r>
          </a:p>
        </p:txBody>
      </p:sp>
      <p:graphicFrame>
        <p:nvGraphicFramePr>
          <p:cNvPr id="3" name="Content Placeholder 4"/>
          <p:cNvGraphicFramePr>
            <a:graphicFrameLocks/>
          </p:cNvGraphicFramePr>
          <p:nvPr/>
        </p:nvGraphicFramePr>
        <p:xfrm>
          <a:off x="2143108" y="2643182"/>
          <a:ext cx="6758006" cy="4084320"/>
        </p:xfrm>
        <a:graphic>
          <a:graphicData uri="http://schemas.openxmlformats.org/drawingml/2006/table">
            <a:tbl>
              <a:tblPr firstRow="1" bandRow="1">
                <a:tableStyleId>{793D81CF-94F2-401A-BA57-92F5A7B2D0C5}</a:tableStyleId>
              </a:tblPr>
              <a:tblGrid>
                <a:gridCol w="3379003"/>
                <a:gridCol w="3379003"/>
              </a:tblGrid>
              <a:tr h="571504">
                <a:tc>
                  <a:txBody>
                    <a:bodyPr/>
                    <a:lstStyle/>
                    <a:p>
                      <a:r>
                        <a:rPr lang="en-AU" sz="1800" dirty="0" smtClean="0"/>
                        <a:t>Benefits</a:t>
                      </a:r>
                      <a:r>
                        <a:rPr lang="en-AU" sz="1800" baseline="0" dirty="0" smtClean="0"/>
                        <a:t> of a gender focus</a:t>
                      </a:r>
                      <a:endParaRPr lang="en-AU" sz="1800" dirty="0">
                        <a:solidFill>
                          <a:srgbClr val="890041"/>
                        </a:solidFill>
                      </a:endParaRPr>
                    </a:p>
                  </a:txBody>
                  <a:tcPr>
                    <a:solidFill>
                      <a:srgbClr val="890041"/>
                    </a:solidFill>
                  </a:tcPr>
                </a:tc>
                <a:tc>
                  <a:txBody>
                    <a:bodyPr/>
                    <a:lstStyle/>
                    <a:p>
                      <a:r>
                        <a:rPr lang="en-AU" sz="1800" dirty="0" smtClean="0"/>
                        <a:t>Risks of not making gender a focus</a:t>
                      </a:r>
                      <a:endParaRPr lang="en-AU" sz="1800" dirty="0">
                        <a:solidFill>
                          <a:srgbClr val="890041"/>
                        </a:solidFill>
                      </a:endParaRPr>
                    </a:p>
                  </a:txBody>
                  <a:tcPr>
                    <a:solidFill>
                      <a:srgbClr val="890041"/>
                    </a:solidFill>
                  </a:tcPr>
                </a:tc>
              </a:tr>
              <a:tr h="2406287">
                <a:tc>
                  <a:txBody>
                    <a:bodyPr/>
                    <a:lstStyle/>
                    <a:p>
                      <a:r>
                        <a:rPr lang="en-AU" sz="2000" dirty="0" smtClean="0"/>
                        <a:t>Equal involvement of women and men has </a:t>
                      </a:r>
                      <a:r>
                        <a:rPr lang="en-AU" sz="2000" baseline="0" dirty="0" smtClean="0"/>
                        <a:t>been correlated with improved sustainability of WASH programs</a:t>
                      </a:r>
                      <a:r>
                        <a:rPr lang="en-AU" sz="2000" b="1" baseline="0" dirty="0" smtClean="0"/>
                        <a:t> </a:t>
                      </a:r>
                      <a:r>
                        <a:rPr lang="en-AU" sz="2000" b="0" baseline="0" dirty="0" smtClean="0"/>
                        <a:t>(</a:t>
                      </a:r>
                      <a:r>
                        <a:rPr lang="en-AU" sz="2000" b="0" baseline="0" dirty="0" err="1" smtClean="0"/>
                        <a:t>Narayan</a:t>
                      </a:r>
                      <a:r>
                        <a:rPr lang="en-AU" sz="2000" b="0" baseline="0" dirty="0" smtClean="0"/>
                        <a:t> 1995)</a:t>
                      </a:r>
                    </a:p>
                    <a:p>
                      <a:r>
                        <a:rPr lang="en-AU" sz="2000" baseline="0" dirty="0" smtClean="0">
                          <a:solidFill>
                            <a:srgbClr val="BC005A"/>
                          </a:solidFill>
                        </a:rPr>
                        <a:t>For instance,</a:t>
                      </a:r>
                    </a:p>
                    <a:p>
                      <a:r>
                        <a:rPr lang="en-AU" sz="2000" baseline="0" dirty="0" smtClean="0">
                          <a:solidFill>
                            <a:srgbClr val="BC005A"/>
                          </a:solidFill>
                        </a:rPr>
                        <a:t>- Women’s contribution to management decisions may assist in better decisions that represent views of both women and men</a:t>
                      </a:r>
                    </a:p>
                  </a:txBody>
                  <a:tcPr/>
                </a:tc>
                <a:tc>
                  <a:txBody>
                    <a:bodyPr/>
                    <a:lstStyle/>
                    <a:p>
                      <a:r>
                        <a:rPr lang="en-AU" sz="2000" dirty="0" smtClean="0"/>
                        <a:t>Poor sustainability is a</a:t>
                      </a:r>
                      <a:r>
                        <a:rPr lang="en-AU" sz="2000" baseline="0" dirty="0" smtClean="0"/>
                        <a:t> critical risk in the WASH sector, not making gender a focus increases this risk</a:t>
                      </a:r>
                    </a:p>
                    <a:p>
                      <a:endParaRPr lang="en-AU" sz="2000" baseline="0" dirty="0" smtClean="0">
                        <a:solidFill>
                          <a:srgbClr val="BC005A"/>
                        </a:solidFill>
                      </a:endParaRPr>
                    </a:p>
                    <a:p>
                      <a:endParaRPr lang="en-AU" sz="2000" baseline="0" dirty="0" smtClean="0">
                        <a:solidFill>
                          <a:srgbClr val="BC005A"/>
                        </a:solidFill>
                      </a:endParaRPr>
                    </a:p>
                    <a:p>
                      <a:r>
                        <a:rPr lang="en-AU" sz="2000" baseline="0" dirty="0" smtClean="0">
                          <a:solidFill>
                            <a:srgbClr val="BC005A"/>
                          </a:solidFill>
                        </a:rPr>
                        <a:t>For instance,</a:t>
                      </a:r>
                    </a:p>
                    <a:p>
                      <a:r>
                        <a:rPr lang="en-AU" sz="2000" baseline="0" dirty="0" smtClean="0">
                          <a:solidFill>
                            <a:srgbClr val="BC005A"/>
                          </a:solidFill>
                        </a:rPr>
                        <a:t>- Facilities that are not appropriate for women or men’s use may fall into disrepair</a:t>
                      </a:r>
                      <a:endParaRPr lang="en-AU" sz="2000" dirty="0">
                        <a:solidFill>
                          <a:srgbClr val="BC005A"/>
                        </a:solidFill>
                      </a:endParaRPr>
                    </a:p>
                  </a:txBody>
                  <a:tcPr/>
                </a:tc>
              </a:tr>
            </a:tbl>
          </a:graphicData>
        </a:graphic>
      </p:graphicFrame>
      <p:sp>
        <p:nvSpPr>
          <p:cNvPr id="4" name="TextBox 3"/>
          <p:cNvSpPr txBox="1"/>
          <p:nvPr/>
        </p:nvSpPr>
        <p:spPr>
          <a:xfrm>
            <a:off x="285720" y="2071678"/>
            <a:ext cx="7858180" cy="523220"/>
          </a:xfrm>
          <a:prstGeom prst="rect">
            <a:avLst/>
          </a:prstGeom>
          <a:noFill/>
        </p:spPr>
        <p:txBody>
          <a:bodyPr wrap="square" rtlCol="0">
            <a:spAutoFit/>
          </a:bodyPr>
          <a:lstStyle/>
          <a:p>
            <a:r>
              <a:rPr lang="en-US" sz="2800" b="1" dirty="0" smtClean="0">
                <a:solidFill>
                  <a:srgbClr val="890041"/>
                </a:solidFill>
                <a:latin typeface="+mn-lt"/>
              </a:rPr>
              <a:t>…it can increase sustainability of outcomes.</a:t>
            </a:r>
            <a:endParaRPr lang="en-US" sz="4400" b="1" dirty="0">
              <a:solidFill>
                <a:srgbClr val="890041"/>
              </a:solidFill>
              <a:latin typeface="+mn-lt"/>
            </a:endParaRPr>
          </a:p>
        </p:txBody>
      </p:sp>
      <p:pic>
        <p:nvPicPr>
          <p:cNvPr id="5" name="Picture 4"/>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85720" y="2714620"/>
            <a:ext cx="1643042" cy="2286016"/>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4"/>
          <p:cNvGraphicFramePr>
            <a:graphicFrameLocks/>
          </p:cNvGraphicFramePr>
          <p:nvPr/>
        </p:nvGraphicFramePr>
        <p:xfrm>
          <a:off x="528638" y="2714620"/>
          <a:ext cx="8186766" cy="4015744"/>
        </p:xfrm>
        <a:graphic>
          <a:graphicData uri="http://schemas.openxmlformats.org/drawingml/2006/table">
            <a:tbl>
              <a:tblPr firstRow="1" bandRow="1">
                <a:tableStyleId>{793D81CF-94F2-401A-BA57-92F5A7B2D0C5}</a:tableStyleId>
              </a:tblPr>
              <a:tblGrid>
                <a:gridCol w="4093383"/>
                <a:gridCol w="4093383"/>
              </a:tblGrid>
              <a:tr h="571504">
                <a:tc>
                  <a:txBody>
                    <a:bodyPr/>
                    <a:lstStyle/>
                    <a:p>
                      <a:r>
                        <a:rPr lang="en-AU" sz="1800" dirty="0" smtClean="0"/>
                        <a:t>Benefits</a:t>
                      </a:r>
                      <a:r>
                        <a:rPr lang="en-AU" sz="1800" baseline="0" dirty="0" smtClean="0"/>
                        <a:t> of a gender focus</a:t>
                      </a:r>
                      <a:endParaRPr lang="en-AU" sz="1800" dirty="0">
                        <a:solidFill>
                          <a:srgbClr val="890041"/>
                        </a:solidFill>
                      </a:endParaRPr>
                    </a:p>
                  </a:txBody>
                  <a:tcPr>
                    <a:solidFill>
                      <a:srgbClr val="890041"/>
                    </a:solidFill>
                  </a:tcPr>
                </a:tc>
                <a:tc>
                  <a:txBody>
                    <a:bodyPr/>
                    <a:lstStyle/>
                    <a:p>
                      <a:r>
                        <a:rPr lang="en-AU" sz="1800" dirty="0" smtClean="0"/>
                        <a:t>Risks of not making gender a focus</a:t>
                      </a:r>
                      <a:endParaRPr lang="en-AU" sz="1800" dirty="0">
                        <a:solidFill>
                          <a:srgbClr val="890041"/>
                        </a:solidFill>
                      </a:endParaRPr>
                    </a:p>
                  </a:txBody>
                  <a:tcPr>
                    <a:solidFill>
                      <a:srgbClr val="890041"/>
                    </a:solidFill>
                  </a:tcPr>
                </a:tc>
              </a:tr>
              <a:tr h="24062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2000" dirty="0" smtClean="0"/>
                        <a:t>Women are primary users and managers of WASH, so are well placed to contribute to planning,</a:t>
                      </a:r>
                      <a:r>
                        <a:rPr lang="en-AU" sz="2000" baseline="0" dirty="0" smtClean="0"/>
                        <a:t> </a:t>
                      </a:r>
                      <a:r>
                        <a:rPr lang="en-AU" sz="2000" dirty="0" smtClean="0"/>
                        <a:t>decision making and management</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20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AU" sz="2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sz="2000" dirty="0" smtClean="0">
                          <a:solidFill>
                            <a:srgbClr val="BC005A"/>
                          </a:solidFill>
                        </a:rPr>
                        <a:t>For instance,</a:t>
                      </a:r>
                    </a:p>
                    <a:p>
                      <a:pPr marL="0" marR="0" indent="0" algn="l" defTabSz="914400" rtl="0" eaLnBrk="1" fontAlgn="auto" latinLnBrk="0" hangingPunct="1">
                        <a:lnSpc>
                          <a:spcPct val="100000"/>
                        </a:lnSpc>
                        <a:spcBef>
                          <a:spcPts val="0"/>
                        </a:spcBef>
                        <a:spcAft>
                          <a:spcPts val="0"/>
                        </a:spcAft>
                        <a:buClrTx/>
                        <a:buSzTx/>
                        <a:buFontTx/>
                        <a:buChar char="-"/>
                        <a:tabLst/>
                        <a:defRPr/>
                      </a:pPr>
                      <a:r>
                        <a:rPr lang="en-AU" sz="2000" dirty="0" smtClean="0">
                          <a:solidFill>
                            <a:srgbClr val="BC005A"/>
                          </a:solidFill>
                        </a:rPr>
                        <a:t>Women,</a:t>
                      </a:r>
                      <a:r>
                        <a:rPr lang="en-AU" sz="2000" baseline="0" dirty="0" smtClean="0">
                          <a:solidFill>
                            <a:srgbClr val="BC005A"/>
                          </a:solidFill>
                        </a:rPr>
                        <a:t> if supported, may take big steps to convince their husbands to invest in a toilet</a:t>
                      </a:r>
                    </a:p>
                  </a:txBody>
                  <a:tcPr/>
                </a:tc>
                <a:tc>
                  <a:txBody>
                    <a:bodyPr/>
                    <a:lstStyle/>
                    <a:p>
                      <a:r>
                        <a:rPr lang="en-AU" sz="2000" dirty="0" smtClean="0"/>
                        <a:t>Women’s perspective and potential role</a:t>
                      </a:r>
                      <a:r>
                        <a:rPr lang="en-AU" sz="2000" baseline="0" dirty="0" smtClean="0"/>
                        <a:t> may be missed.</a:t>
                      </a:r>
                      <a:endParaRPr lang="en-AU" sz="2000" dirty="0" smtClean="0"/>
                    </a:p>
                    <a:p>
                      <a:endParaRPr lang="en-AU" sz="2000" dirty="0" smtClean="0"/>
                    </a:p>
                    <a:p>
                      <a:endParaRPr lang="en-AU" sz="2000" dirty="0" smtClean="0"/>
                    </a:p>
                    <a:p>
                      <a:r>
                        <a:rPr lang="en-AU" sz="2000" dirty="0" smtClean="0">
                          <a:solidFill>
                            <a:srgbClr val="BC005A"/>
                          </a:solidFill>
                        </a:rPr>
                        <a:t>For instance,</a:t>
                      </a:r>
                    </a:p>
                    <a:p>
                      <a:r>
                        <a:rPr lang="en-AU" sz="2000" dirty="0" smtClean="0">
                          <a:solidFill>
                            <a:srgbClr val="BC005A"/>
                          </a:solidFill>
                        </a:rPr>
                        <a:t>- If just men are asked about what is important in terms of community needs, WASH needs may even be overlooked.</a:t>
                      </a:r>
                    </a:p>
                    <a:p>
                      <a:r>
                        <a:rPr lang="en-AU" sz="2000" dirty="0" smtClean="0">
                          <a:solidFill>
                            <a:srgbClr val="BC005A"/>
                          </a:solidFill>
                        </a:rPr>
                        <a:t>- The priority of a WASH project in</a:t>
                      </a:r>
                      <a:r>
                        <a:rPr lang="en-AU" sz="2000" baseline="0" dirty="0" smtClean="0">
                          <a:solidFill>
                            <a:srgbClr val="BC005A"/>
                          </a:solidFill>
                        </a:rPr>
                        <a:t> a community may be reduced.</a:t>
                      </a:r>
                      <a:r>
                        <a:rPr lang="en-AU" sz="2000" dirty="0" smtClean="0">
                          <a:solidFill>
                            <a:srgbClr val="BC005A"/>
                          </a:solidFill>
                        </a:rPr>
                        <a:t> </a:t>
                      </a:r>
                      <a:endParaRPr lang="en-AU" sz="2000" dirty="0">
                        <a:solidFill>
                          <a:srgbClr val="BC005A"/>
                        </a:solidFill>
                      </a:endParaRPr>
                    </a:p>
                  </a:txBody>
                  <a:tcPr/>
                </a:tc>
              </a:tr>
            </a:tbl>
          </a:graphicData>
        </a:graphic>
      </p:graphicFrame>
      <p:sp>
        <p:nvSpPr>
          <p:cNvPr id="4" name="TextBox 3"/>
          <p:cNvSpPr txBox="1"/>
          <p:nvPr/>
        </p:nvSpPr>
        <p:spPr>
          <a:xfrm>
            <a:off x="214282" y="2071678"/>
            <a:ext cx="9358378" cy="1046440"/>
          </a:xfrm>
          <a:prstGeom prst="rect">
            <a:avLst/>
          </a:prstGeom>
          <a:noFill/>
        </p:spPr>
        <p:txBody>
          <a:bodyPr wrap="square" rtlCol="0">
            <a:spAutoFit/>
          </a:bodyPr>
          <a:lstStyle/>
          <a:p>
            <a:r>
              <a:rPr lang="en-US" sz="3100" b="1" dirty="0" smtClean="0">
                <a:solidFill>
                  <a:srgbClr val="890041"/>
                </a:solidFill>
                <a:latin typeface="+mn-lt"/>
              </a:rPr>
              <a:t>…women are the most motivated about WASH</a:t>
            </a:r>
          </a:p>
          <a:p>
            <a:endParaRPr lang="en-US" sz="3100" b="1" dirty="0">
              <a:solidFill>
                <a:srgbClr val="890041"/>
              </a:solidFill>
              <a:latin typeface="+mn-lt"/>
            </a:endParaRPr>
          </a:p>
        </p:txBody>
      </p:sp>
      <p:pic>
        <p:nvPicPr>
          <p:cNvPr id="5" name="Picture 4"/>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358082" y="0"/>
            <a:ext cx="1785918" cy="2000240"/>
          </a:xfrm>
          <a:prstGeom prst="rect">
            <a:avLst/>
          </a:prstGeom>
          <a:noFill/>
          <a:ln>
            <a:noFill/>
          </a:ln>
        </p:spPr>
      </p:pic>
      <p:pic>
        <p:nvPicPr>
          <p:cNvPr id="6" name="Picture 5"/>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285984" y="0"/>
            <a:ext cx="1330642" cy="1714488"/>
          </a:xfrm>
          <a:prstGeom prst="rect">
            <a:avLst/>
          </a:prstGeom>
          <a:noFill/>
          <a:ln>
            <a:noFill/>
          </a:ln>
        </p:spPr>
      </p:pic>
      <p:pic>
        <p:nvPicPr>
          <p:cNvPr id="7" name="Picture 6"/>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571868" y="0"/>
            <a:ext cx="1357322" cy="1714488"/>
          </a:xfrm>
          <a:prstGeom prst="rect">
            <a:avLst/>
          </a:prstGeom>
          <a:noFill/>
          <a:ln>
            <a:noFill/>
          </a:ln>
        </p:spPr>
      </p:pic>
      <p:pic>
        <p:nvPicPr>
          <p:cNvPr id="8" name="Picture 7"/>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2" y="0"/>
            <a:ext cx="2500330" cy="1714488"/>
          </a:xfrm>
          <a:prstGeom prst="rect">
            <a:avLst/>
          </a:prstGeom>
          <a:noFill/>
          <a:ln>
            <a:noFill/>
          </a:ln>
        </p:spPr>
      </p:pic>
      <p:sp>
        <p:nvSpPr>
          <p:cNvPr id="2" name="Title 1"/>
          <p:cNvSpPr txBox="1">
            <a:spLocks/>
          </p:cNvSpPr>
          <p:nvPr/>
        </p:nvSpPr>
        <p:spPr>
          <a:xfrm>
            <a:off x="0" y="1643058"/>
            <a:ext cx="8715404" cy="114300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0" cap="none" spc="0" normalizeH="0" baseline="0" noProof="0" dirty="0" smtClean="0">
                <a:ln>
                  <a:noFill/>
                </a:ln>
                <a:solidFill>
                  <a:schemeClr val="bg1"/>
                </a:solidFill>
                <a:effectLst/>
                <a:uLnTx/>
                <a:uFillTx/>
                <a:latin typeface="+mj-lt"/>
                <a:ea typeface="+mj-ea"/>
                <a:cs typeface="+mj-cs"/>
              </a:rPr>
              <a:t>Focusing on gender is important for WASH because… </a:t>
            </a:r>
            <a:r>
              <a:rPr kumimoji="0" lang="en-AU" b="1" i="1" u="none" strike="noStrike" kern="1200" cap="none" spc="0" normalizeH="0" baseline="0" noProof="0" dirty="0" smtClean="0">
                <a:ln>
                  <a:noFill/>
                </a:ln>
                <a:solidFill>
                  <a:schemeClr val="bg1"/>
                </a:solidFill>
                <a:effectLst/>
                <a:uLnTx/>
                <a:uFillTx/>
                <a:latin typeface="+mj-lt"/>
                <a:ea typeface="+mj-ea"/>
                <a:cs typeface="+mj-cs"/>
              </a:rPr>
              <a:t/>
            </a:r>
            <a:br>
              <a:rPr kumimoji="0" lang="en-AU" b="1" i="1" u="none" strike="noStrike" kern="1200" cap="none" spc="0" normalizeH="0" baseline="0" noProof="0" dirty="0" smtClean="0">
                <a:ln>
                  <a:noFill/>
                </a:ln>
                <a:solidFill>
                  <a:schemeClr val="bg1"/>
                </a:solidFill>
                <a:effectLst/>
                <a:uLnTx/>
                <a:uFillTx/>
                <a:latin typeface="+mj-lt"/>
                <a:ea typeface="+mj-ea"/>
                <a:cs typeface="+mj-cs"/>
              </a:rPr>
            </a:br>
            <a:r>
              <a:rPr kumimoji="0" lang="en-US" b="1" i="0" u="none" strike="noStrike" kern="0" cap="none" spc="0" normalizeH="0" baseline="0" noProof="0" dirty="0" smtClean="0">
                <a:ln>
                  <a:noFill/>
                </a:ln>
                <a:solidFill>
                  <a:schemeClr val="bg1"/>
                </a:solidFill>
                <a:effectLst/>
                <a:uLnTx/>
                <a:uFillTx/>
                <a:latin typeface="+mj-lt"/>
                <a:ea typeface="+mj-ea"/>
                <a:cs typeface="+mj-cs"/>
              </a:rPr>
              <a:t/>
            </a:r>
            <a:br>
              <a:rPr kumimoji="0" lang="en-US" b="1" i="0" u="none" strike="noStrike" kern="0" cap="none" spc="0" normalizeH="0" baseline="0" noProof="0" dirty="0" smtClean="0">
                <a:ln>
                  <a:noFill/>
                </a:ln>
                <a:solidFill>
                  <a:schemeClr val="bg1"/>
                </a:solidFill>
                <a:effectLst/>
                <a:uLnTx/>
                <a:uFillTx/>
                <a:latin typeface="+mj-lt"/>
                <a:ea typeface="+mj-ea"/>
                <a:cs typeface="+mj-cs"/>
              </a:rPr>
            </a:br>
            <a:r>
              <a:rPr kumimoji="0" lang="en-US" b="1" i="0" u="none" strike="noStrike" kern="0" cap="none" spc="0" normalizeH="0" baseline="0" noProof="0" dirty="0" smtClean="0">
                <a:ln>
                  <a:noFill/>
                </a:ln>
                <a:solidFill>
                  <a:schemeClr val="bg1"/>
                </a:solidFill>
                <a:effectLst/>
                <a:uLnTx/>
                <a:uFillTx/>
                <a:latin typeface="+mj-lt"/>
                <a:ea typeface="+mj-ea"/>
                <a:cs typeface="+mj-cs"/>
              </a:rPr>
              <a:t> </a:t>
            </a:r>
          </a:p>
        </p:txBody>
      </p:sp>
      <p:pic>
        <p:nvPicPr>
          <p:cNvPr id="9" name="Picture 8"/>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4929190" y="0"/>
            <a:ext cx="2428892" cy="1714488"/>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42844" y="1000116"/>
            <a:ext cx="8715404" cy="114300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0" cap="none" spc="0" normalizeH="0" baseline="0" noProof="0" dirty="0" smtClean="0">
                <a:ln>
                  <a:noFill/>
                </a:ln>
                <a:solidFill>
                  <a:schemeClr val="tx2"/>
                </a:solidFill>
                <a:effectLst/>
                <a:uLnTx/>
                <a:uFillTx/>
                <a:latin typeface="+mj-lt"/>
                <a:ea typeface="+mj-ea"/>
                <a:cs typeface="+mj-cs"/>
              </a:rPr>
              <a:t>Focusing on gender is important for WASH because… </a:t>
            </a:r>
            <a:r>
              <a:rPr kumimoji="0" lang="en-AU" b="1" i="1" u="none" strike="noStrike" kern="1200" cap="none" spc="0" normalizeH="0" baseline="0" noProof="0" dirty="0" smtClean="0">
                <a:ln>
                  <a:noFill/>
                </a:ln>
                <a:solidFill>
                  <a:schemeClr val="dk1"/>
                </a:solidFill>
                <a:effectLst/>
                <a:uLnTx/>
                <a:uFillTx/>
                <a:latin typeface="+mj-lt"/>
                <a:ea typeface="+mj-ea"/>
                <a:cs typeface="+mj-cs"/>
              </a:rPr>
              <a:t/>
            </a:r>
            <a:br>
              <a:rPr kumimoji="0" lang="en-AU" b="1" i="1" u="none" strike="noStrike" kern="1200" cap="none" spc="0" normalizeH="0" baseline="0" noProof="0" dirty="0" smtClean="0">
                <a:ln>
                  <a:noFill/>
                </a:ln>
                <a:solidFill>
                  <a:schemeClr val="dk1"/>
                </a:solidFill>
                <a:effectLst/>
                <a:uLnTx/>
                <a:uFillTx/>
                <a:latin typeface="+mj-lt"/>
                <a:ea typeface="+mj-ea"/>
                <a:cs typeface="+mj-cs"/>
              </a:rPr>
            </a:br>
            <a:r>
              <a:rPr kumimoji="0" lang="en-US" b="1" i="0" u="none" strike="noStrike" kern="0" cap="none" spc="0" normalizeH="0" baseline="0" noProof="0" dirty="0" smtClean="0">
                <a:ln>
                  <a:noFill/>
                </a:ln>
                <a:solidFill>
                  <a:schemeClr val="tx2"/>
                </a:solidFill>
                <a:effectLst/>
                <a:uLnTx/>
                <a:uFillTx/>
                <a:latin typeface="+mj-lt"/>
                <a:ea typeface="+mj-ea"/>
                <a:cs typeface="+mj-cs"/>
              </a:rPr>
              <a:t/>
            </a:r>
            <a:br>
              <a:rPr kumimoji="0" lang="en-US" b="1" i="0" u="none" strike="noStrike" kern="0" cap="none" spc="0" normalizeH="0" baseline="0" noProof="0" dirty="0" smtClean="0">
                <a:ln>
                  <a:noFill/>
                </a:ln>
                <a:solidFill>
                  <a:schemeClr val="tx2"/>
                </a:solidFill>
                <a:effectLst/>
                <a:uLnTx/>
                <a:uFillTx/>
                <a:latin typeface="+mj-lt"/>
                <a:ea typeface="+mj-ea"/>
                <a:cs typeface="+mj-cs"/>
              </a:rPr>
            </a:br>
            <a:r>
              <a:rPr kumimoji="0" lang="en-US" b="1" i="0" u="none" strike="noStrike" kern="0" cap="none" spc="0" normalizeH="0" baseline="0" noProof="0" dirty="0" smtClean="0">
                <a:ln>
                  <a:noFill/>
                </a:ln>
                <a:solidFill>
                  <a:schemeClr val="tx2"/>
                </a:solidFill>
                <a:effectLst/>
                <a:uLnTx/>
                <a:uFillTx/>
                <a:latin typeface="+mj-lt"/>
                <a:ea typeface="+mj-ea"/>
                <a:cs typeface="+mj-cs"/>
              </a:rPr>
              <a:t> </a:t>
            </a:r>
          </a:p>
        </p:txBody>
      </p:sp>
      <p:graphicFrame>
        <p:nvGraphicFramePr>
          <p:cNvPr id="3" name="Content Placeholder 4"/>
          <p:cNvGraphicFramePr>
            <a:graphicFrameLocks/>
          </p:cNvGraphicFramePr>
          <p:nvPr/>
        </p:nvGraphicFramePr>
        <p:xfrm>
          <a:off x="428596" y="3500438"/>
          <a:ext cx="8186766" cy="3101344"/>
        </p:xfrm>
        <a:graphic>
          <a:graphicData uri="http://schemas.openxmlformats.org/drawingml/2006/table">
            <a:tbl>
              <a:tblPr firstRow="1" bandRow="1">
                <a:tableStyleId>{793D81CF-94F2-401A-BA57-92F5A7B2D0C5}</a:tableStyleId>
              </a:tblPr>
              <a:tblGrid>
                <a:gridCol w="4093383"/>
                <a:gridCol w="4093383"/>
              </a:tblGrid>
              <a:tr h="571504">
                <a:tc>
                  <a:txBody>
                    <a:bodyPr/>
                    <a:lstStyle/>
                    <a:p>
                      <a:r>
                        <a:rPr lang="en-AU" sz="1800" dirty="0" smtClean="0"/>
                        <a:t>Benefits</a:t>
                      </a:r>
                      <a:r>
                        <a:rPr lang="en-AU" sz="1800" baseline="0" dirty="0" smtClean="0"/>
                        <a:t> of a gender focus</a:t>
                      </a:r>
                      <a:endParaRPr lang="en-AU" sz="1800" dirty="0">
                        <a:solidFill>
                          <a:srgbClr val="890041"/>
                        </a:solidFill>
                      </a:endParaRPr>
                    </a:p>
                  </a:txBody>
                  <a:tcPr>
                    <a:solidFill>
                      <a:srgbClr val="890041"/>
                    </a:solidFill>
                  </a:tcPr>
                </a:tc>
                <a:tc>
                  <a:txBody>
                    <a:bodyPr/>
                    <a:lstStyle/>
                    <a:p>
                      <a:r>
                        <a:rPr lang="en-AU" sz="1800" dirty="0" smtClean="0"/>
                        <a:t>Risks of not making gender a focus</a:t>
                      </a:r>
                      <a:endParaRPr lang="en-AU" sz="1800" dirty="0">
                        <a:solidFill>
                          <a:srgbClr val="890041"/>
                        </a:solidFill>
                      </a:endParaRPr>
                    </a:p>
                  </a:txBody>
                  <a:tcPr>
                    <a:solidFill>
                      <a:srgbClr val="890041"/>
                    </a:solidFill>
                  </a:tcPr>
                </a:tc>
              </a:tr>
              <a:tr h="2406287">
                <a:tc>
                  <a:txBody>
                    <a:bodyPr/>
                    <a:lstStyle/>
                    <a:p>
                      <a:r>
                        <a:rPr lang="en-AU" sz="2000" dirty="0" smtClean="0"/>
                        <a:t>All in the community can participate</a:t>
                      </a:r>
                      <a:r>
                        <a:rPr lang="en-AU" sz="2000" baseline="0" dirty="0" smtClean="0"/>
                        <a:t> and benefit from WASH programs</a:t>
                      </a:r>
                    </a:p>
                    <a:p>
                      <a:r>
                        <a:rPr lang="en-AU" sz="2000" baseline="0" dirty="0" smtClean="0">
                          <a:solidFill>
                            <a:srgbClr val="BC005A"/>
                          </a:solidFill>
                        </a:rPr>
                        <a:t>For instance,</a:t>
                      </a:r>
                    </a:p>
                    <a:p>
                      <a:pPr>
                        <a:buFontTx/>
                        <a:buChar char="-"/>
                      </a:pPr>
                      <a:r>
                        <a:rPr lang="en-AU" sz="2000" baseline="0" dirty="0" smtClean="0">
                          <a:solidFill>
                            <a:srgbClr val="BC005A"/>
                          </a:solidFill>
                        </a:rPr>
                        <a:t>Due to women and men’s inputs to design, the facility designs will meet everyone’s needs</a:t>
                      </a:r>
                    </a:p>
                  </a:txBody>
                  <a:tcPr/>
                </a:tc>
                <a:tc>
                  <a:txBody>
                    <a:bodyPr/>
                    <a:lstStyle/>
                    <a:p>
                      <a:r>
                        <a:rPr lang="en-AU" sz="2000" dirty="0" smtClean="0"/>
                        <a:t>Benefits may flow to one or more groups but not all, creating</a:t>
                      </a:r>
                      <a:r>
                        <a:rPr lang="en-AU" sz="2000" baseline="0" dirty="0" smtClean="0"/>
                        <a:t> inequities and potential conflict</a:t>
                      </a:r>
                    </a:p>
                    <a:p>
                      <a:r>
                        <a:rPr lang="en-AU" sz="2000" baseline="0" dirty="0" smtClean="0">
                          <a:solidFill>
                            <a:srgbClr val="BC005A"/>
                          </a:solidFill>
                        </a:rPr>
                        <a:t>For instance,</a:t>
                      </a:r>
                    </a:p>
                    <a:p>
                      <a:r>
                        <a:rPr lang="en-AU" sz="2000" baseline="0" dirty="0" smtClean="0">
                          <a:solidFill>
                            <a:srgbClr val="BC005A"/>
                          </a:solidFill>
                        </a:rPr>
                        <a:t>- Due to positioning of water access, women may have to wash themselves in a public area and as such may not use the facilities </a:t>
                      </a:r>
                      <a:endParaRPr lang="en-AU" sz="2000" dirty="0">
                        <a:solidFill>
                          <a:srgbClr val="BC005A"/>
                        </a:solidFill>
                      </a:endParaRPr>
                    </a:p>
                  </a:txBody>
                  <a:tcPr/>
                </a:tc>
              </a:tr>
            </a:tbl>
          </a:graphicData>
        </a:graphic>
      </p:graphicFrame>
      <p:sp>
        <p:nvSpPr>
          <p:cNvPr id="4" name="TextBox 3"/>
          <p:cNvSpPr txBox="1"/>
          <p:nvPr/>
        </p:nvSpPr>
        <p:spPr>
          <a:xfrm>
            <a:off x="357158" y="2786058"/>
            <a:ext cx="7858180" cy="523220"/>
          </a:xfrm>
          <a:prstGeom prst="rect">
            <a:avLst/>
          </a:prstGeom>
          <a:noFill/>
        </p:spPr>
        <p:txBody>
          <a:bodyPr wrap="square" rtlCol="0">
            <a:spAutoFit/>
          </a:bodyPr>
          <a:lstStyle/>
          <a:p>
            <a:r>
              <a:rPr lang="en-US" sz="2800" b="1" dirty="0" smtClean="0">
                <a:solidFill>
                  <a:srgbClr val="890041"/>
                </a:solidFill>
                <a:latin typeface="+mn-lt"/>
              </a:rPr>
              <a:t>… then the benefits will be equitably shared.</a:t>
            </a:r>
            <a:endParaRPr lang="en-US" sz="4400" b="1" dirty="0">
              <a:solidFill>
                <a:srgbClr val="890041"/>
              </a:solidFill>
              <a:latin typeface="+mn-lt"/>
            </a:endParaRPr>
          </a:p>
        </p:txBody>
      </p:sp>
      <p:pic>
        <p:nvPicPr>
          <p:cNvPr id="5" name="Picture 4"/>
          <p:cNvPicPr/>
          <p:nvPr/>
        </p:nvPicPr>
        <p:blipFill>
          <a:blip r:embed="rId2" cstate="screen"/>
          <a:srcRect/>
          <a:stretch>
            <a:fillRect/>
          </a:stretch>
        </p:blipFill>
        <p:spPr bwMode="auto">
          <a:xfrm>
            <a:off x="7210425" y="0"/>
            <a:ext cx="1933575" cy="25780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8" descr="IWDA"/>
          <p:cNvPicPr>
            <a:picLocks noChangeAspect="1" noChangeArrowheads="1"/>
          </p:cNvPicPr>
          <p:nvPr/>
        </p:nvPicPr>
        <p:blipFill>
          <a:blip r:embed="rId3" cstate="screen"/>
          <a:srcRect/>
          <a:stretch>
            <a:fillRect/>
          </a:stretch>
        </p:blipFill>
        <p:spPr bwMode="auto">
          <a:xfrm>
            <a:off x="395537" y="5875292"/>
            <a:ext cx="1817110" cy="786775"/>
          </a:xfrm>
          <a:prstGeom prst="rect">
            <a:avLst/>
          </a:prstGeom>
          <a:noFill/>
          <a:ln w="9525">
            <a:noFill/>
            <a:miter lim="800000"/>
            <a:headEnd/>
            <a:tailEnd/>
          </a:ln>
        </p:spPr>
      </p:pic>
      <p:pic>
        <p:nvPicPr>
          <p:cNvPr id="3077" name="Picture 0" descr="ISF_LOGO.jpg"/>
          <p:cNvPicPr>
            <a:picLocks noChangeAspect="1" noChangeArrowheads="1"/>
          </p:cNvPicPr>
          <p:nvPr/>
        </p:nvPicPr>
        <p:blipFill>
          <a:blip r:embed="rId4" cstate="screen"/>
          <a:srcRect/>
          <a:stretch>
            <a:fillRect/>
          </a:stretch>
        </p:blipFill>
        <p:spPr bwMode="auto">
          <a:xfrm>
            <a:off x="5533764" y="5935635"/>
            <a:ext cx="3502732" cy="726432"/>
          </a:xfrm>
          <a:prstGeom prst="rect">
            <a:avLst/>
          </a:prstGeom>
          <a:noFill/>
          <a:ln w="9525">
            <a:noFill/>
            <a:miter lim="800000"/>
            <a:headEnd/>
            <a:tailEnd/>
          </a:ln>
        </p:spPr>
      </p:pic>
      <p:sp>
        <p:nvSpPr>
          <p:cNvPr id="13" name="Title 12"/>
          <p:cNvSpPr>
            <a:spLocks noGrp="1"/>
          </p:cNvSpPr>
          <p:nvPr>
            <p:ph type="title"/>
          </p:nvPr>
        </p:nvSpPr>
        <p:spPr/>
        <p:txBody>
          <a:bodyPr/>
          <a:lstStyle/>
          <a:p>
            <a:r>
              <a:rPr lang="en-AU" dirty="0" smtClean="0"/>
              <a:t>Welcome and introductions</a:t>
            </a:r>
            <a:endParaRPr lang="en-AU" dirty="0"/>
          </a:p>
        </p:txBody>
      </p:sp>
      <p:sp>
        <p:nvSpPr>
          <p:cNvPr id="14" name="Content Placeholder 13"/>
          <p:cNvSpPr>
            <a:spLocks noGrp="1"/>
          </p:cNvSpPr>
          <p:nvPr>
            <p:ph idx="1"/>
          </p:nvPr>
        </p:nvSpPr>
        <p:spPr>
          <a:xfrm>
            <a:off x="539552" y="2060848"/>
            <a:ext cx="8206680" cy="3733800"/>
          </a:xfrm>
        </p:spPr>
        <p:txBody>
          <a:bodyPr/>
          <a:lstStyle/>
          <a:p>
            <a:pPr>
              <a:spcBef>
                <a:spcPts val="600"/>
              </a:spcBef>
              <a:spcAft>
                <a:spcPts val="600"/>
              </a:spcAft>
              <a:buFont typeface="Wingdings" pitchFamily="2" charset="2"/>
              <a:buChar char="v"/>
            </a:pPr>
            <a:r>
              <a:rPr lang="en-AU" sz="2800" b="1" dirty="0" smtClean="0">
                <a:solidFill>
                  <a:srgbClr val="890041"/>
                </a:solidFill>
              </a:rPr>
              <a:t>Di Kilsby</a:t>
            </a:r>
            <a:r>
              <a:rPr lang="en-US" sz="2800" dirty="0" smtClean="0"/>
              <a:t> Gender and Training Advisor at International Women's Development Agency </a:t>
            </a:r>
            <a:endParaRPr lang="en-AU" sz="2800" b="1" dirty="0" smtClean="0">
              <a:solidFill>
                <a:srgbClr val="890041"/>
              </a:solidFill>
            </a:endParaRPr>
          </a:p>
          <a:p>
            <a:pPr>
              <a:spcBef>
                <a:spcPts val="600"/>
              </a:spcBef>
              <a:spcAft>
                <a:spcPts val="600"/>
              </a:spcAft>
              <a:buFont typeface="Wingdings" pitchFamily="2" charset="2"/>
              <a:buChar char="v"/>
            </a:pPr>
            <a:r>
              <a:rPr lang="en-AU" sz="2800" b="1" dirty="0" smtClean="0">
                <a:solidFill>
                  <a:srgbClr val="890041"/>
                </a:solidFill>
              </a:rPr>
              <a:t>Dr Juliet Willetts and Naomi Carrard </a:t>
            </a:r>
            <a:r>
              <a:rPr lang="en-AU" sz="2800" dirty="0" smtClean="0"/>
              <a:t>Institute for Sustainable Futures, University of Technology, Sydney</a:t>
            </a:r>
            <a:r>
              <a:rPr lang="en-AU" sz="2800" b="1" dirty="0" smtClean="0">
                <a:solidFill>
                  <a:srgbClr val="890041"/>
                </a:solidFill>
              </a:rPr>
              <a:t> </a:t>
            </a:r>
          </a:p>
          <a:p>
            <a:pPr>
              <a:spcBef>
                <a:spcPts val="600"/>
              </a:spcBef>
              <a:spcAft>
                <a:spcPts val="600"/>
              </a:spcAft>
              <a:buFont typeface="Wingdings" pitchFamily="2" charset="2"/>
              <a:buChar char="v"/>
            </a:pPr>
            <a:r>
              <a:rPr lang="en-AU" sz="2800" b="1" dirty="0" smtClean="0">
                <a:solidFill>
                  <a:srgbClr val="890041"/>
                </a:solidFill>
              </a:rPr>
              <a:t>You! </a:t>
            </a:r>
            <a:r>
              <a:rPr lang="en-AU" sz="2800" dirty="0" smtClean="0"/>
              <a:t>Please respond to the poll then introduce yourself using the chat</a:t>
            </a:r>
            <a:endParaRPr lang="en-AU" sz="28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42844" y="1000116"/>
            <a:ext cx="8715404" cy="114300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0" cap="none" spc="0" normalizeH="0" baseline="0" noProof="0" dirty="0" smtClean="0">
                <a:ln>
                  <a:noFill/>
                </a:ln>
                <a:solidFill>
                  <a:schemeClr val="tx2"/>
                </a:solidFill>
                <a:effectLst/>
                <a:uLnTx/>
                <a:uFillTx/>
                <a:latin typeface="+mj-lt"/>
                <a:ea typeface="+mj-ea"/>
                <a:cs typeface="+mj-cs"/>
              </a:rPr>
              <a:t>Focusing on gender is important for WASH because… </a:t>
            </a:r>
            <a:r>
              <a:rPr kumimoji="0" lang="en-AU" sz="2800" b="1" i="1" u="none" strike="noStrike" kern="1200" cap="none" spc="0" normalizeH="0" baseline="0" noProof="0" dirty="0" smtClean="0">
                <a:ln>
                  <a:noFill/>
                </a:ln>
                <a:solidFill>
                  <a:schemeClr val="dk1"/>
                </a:solidFill>
                <a:effectLst/>
                <a:uLnTx/>
                <a:uFillTx/>
                <a:latin typeface="+mj-lt"/>
                <a:ea typeface="+mj-ea"/>
                <a:cs typeface="+mj-cs"/>
              </a:rPr>
              <a:t/>
            </a:r>
            <a:br>
              <a:rPr kumimoji="0" lang="en-AU" sz="2800" b="1" i="1" u="none" strike="noStrike" kern="1200" cap="none" spc="0" normalizeH="0" baseline="0" noProof="0" dirty="0" smtClean="0">
                <a:ln>
                  <a:noFill/>
                </a:ln>
                <a:solidFill>
                  <a:schemeClr val="dk1"/>
                </a:solidFill>
                <a:effectLst/>
                <a:uLnTx/>
                <a:uFillTx/>
                <a:latin typeface="+mj-lt"/>
                <a:ea typeface="+mj-ea"/>
                <a:cs typeface="+mj-cs"/>
              </a:rPr>
            </a:br>
            <a:r>
              <a:rPr kumimoji="0" lang="en-US" sz="2800" b="1" i="0" u="none" strike="noStrike" kern="0" cap="none" spc="0" normalizeH="0" baseline="0" noProof="0" dirty="0" smtClean="0">
                <a:ln>
                  <a:noFill/>
                </a:ln>
                <a:solidFill>
                  <a:schemeClr val="tx2"/>
                </a:solidFill>
                <a:effectLst/>
                <a:uLnTx/>
                <a:uFillTx/>
                <a:latin typeface="+mj-lt"/>
                <a:ea typeface="+mj-ea"/>
                <a:cs typeface="+mj-cs"/>
              </a:rPr>
              <a:t/>
            </a:r>
            <a:br>
              <a:rPr kumimoji="0" lang="en-US" sz="2800" b="1" i="0" u="none" strike="noStrike" kern="0" cap="none" spc="0" normalizeH="0" baseline="0" noProof="0" dirty="0" smtClean="0">
                <a:ln>
                  <a:noFill/>
                </a:ln>
                <a:solidFill>
                  <a:schemeClr val="tx2"/>
                </a:solidFill>
                <a:effectLst/>
                <a:uLnTx/>
                <a:uFillTx/>
                <a:latin typeface="+mj-lt"/>
                <a:ea typeface="+mj-ea"/>
                <a:cs typeface="+mj-cs"/>
              </a:rPr>
            </a:br>
            <a:r>
              <a:rPr kumimoji="0" lang="en-US" sz="2800" b="1" i="0" u="none" strike="noStrike" kern="0" cap="none" spc="0" normalizeH="0" baseline="0" noProof="0" dirty="0" smtClean="0">
                <a:ln>
                  <a:noFill/>
                </a:ln>
                <a:solidFill>
                  <a:schemeClr val="tx2"/>
                </a:solidFill>
                <a:effectLst/>
                <a:uLnTx/>
                <a:uFillTx/>
                <a:latin typeface="+mj-lt"/>
                <a:ea typeface="+mj-ea"/>
                <a:cs typeface="+mj-cs"/>
              </a:rPr>
              <a:t> </a:t>
            </a:r>
          </a:p>
        </p:txBody>
      </p:sp>
      <p:graphicFrame>
        <p:nvGraphicFramePr>
          <p:cNvPr id="3" name="Content Placeholder 4"/>
          <p:cNvGraphicFramePr>
            <a:graphicFrameLocks/>
          </p:cNvGraphicFramePr>
          <p:nvPr/>
        </p:nvGraphicFramePr>
        <p:xfrm>
          <a:off x="108693" y="2571744"/>
          <a:ext cx="7215238" cy="4136710"/>
        </p:xfrm>
        <a:graphic>
          <a:graphicData uri="http://schemas.openxmlformats.org/drawingml/2006/table">
            <a:tbl>
              <a:tblPr firstRow="1" bandRow="1">
                <a:tableStyleId>{793D81CF-94F2-401A-BA57-92F5A7B2D0C5}</a:tableStyleId>
              </a:tblPr>
              <a:tblGrid>
                <a:gridCol w="3607619"/>
                <a:gridCol w="3607619"/>
              </a:tblGrid>
              <a:tr h="700572">
                <a:tc>
                  <a:txBody>
                    <a:bodyPr/>
                    <a:lstStyle/>
                    <a:p>
                      <a:r>
                        <a:rPr lang="en-AU" sz="1800" dirty="0" smtClean="0"/>
                        <a:t>Benefits</a:t>
                      </a:r>
                      <a:r>
                        <a:rPr lang="en-AU" sz="1800" baseline="0" dirty="0" smtClean="0"/>
                        <a:t> of a gender focus</a:t>
                      </a:r>
                      <a:endParaRPr lang="en-AU" sz="1800" dirty="0">
                        <a:solidFill>
                          <a:srgbClr val="890041"/>
                        </a:solidFill>
                      </a:endParaRPr>
                    </a:p>
                  </a:txBody>
                  <a:tcPr>
                    <a:solidFill>
                      <a:srgbClr val="890041"/>
                    </a:solidFill>
                  </a:tcPr>
                </a:tc>
                <a:tc>
                  <a:txBody>
                    <a:bodyPr/>
                    <a:lstStyle/>
                    <a:p>
                      <a:r>
                        <a:rPr lang="en-AU" sz="1800" dirty="0" smtClean="0"/>
                        <a:t>Risks of not making gender a focus</a:t>
                      </a:r>
                      <a:endParaRPr lang="en-AU" sz="1800" dirty="0">
                        <a:solidFill>
                          <a:srgbClr val="890041"/>
                        </a:solidFill>
                      </a:endParaRPr>
                    </a:p>
                  </a:txBody>
                  <a:tcPr>
                    <a:solidFill>
                      <a:srgbClr val="890041"/>
                    </a:solidFill>
                  </a:tcPr>
                </a:tc>
              </a:tr>
              <a:tr h="3436138">
                <a:tc>
                  <a:txBody>
                    <a:bodyPr/>
                    <a:lstStyle/>
                    <a:p>
                      <a:r>
                        <a:rPr lang="en-AU" sz="2000" dirty="0" smtClean="0"/>
                        <a:t>WASH programs can achieve positive outcomes for women,</a:t>
                      </a:r>
                      <a:r>
                        <a:rPr lang="en-AU" sz="2000" baseline="0" dirty="0" smtClean="0"/>
                        <a:t> men and relationships generally, increasing equity and creating opportunities for participation</a:t>
                      </a:r>
                    </a:p>
                    <a:p>
                      <a:endParaRPr lang="en-AU" sz="2000" baseline="0" dirty="0" smtClean="0"/>
                    </a:p>
                    <a:p>
                      <a:r>
                        <a:rPr lang="en-AU" sz="2000" baseline="0" dirty="0" smtClean="0">
                          <a:solidFill>
                            <a:srgbClr val="BC005A"/>
                          </a:solidFill>
                        </a:rPr>
                        <a:t>For instance, </a:t>
                      </a:r>
                    </a:p>
                    <a:p>
                      <a:pPr>
                        <a:buFontTx/>
                        <a:buChar char="-"/>
                      </a:pPr>
                      <a:r>
                        <a:rPr lang="en-AU" sz="2000" baseline="0" dirty="0" smtClean="0">
                          <a:solidFill>
                            <a:srgbClr val="BC005A"/>
                          </a:solidFill>
                        </a:rPr>
                        <a:t>Women may be able to start taking on leadership roles</a:t>
                      </a:r>
                    </a:p>
                  </a:txBody>
                  <a:tcPr/>
                </a:tc>
                <a:tc>
                  <a:txBody>
                    <a:bodyPr/>
                    <a:lstStyle/>
                    <a:p>
                      <a:r>
                        <a:rPr lang="en-AU" sz="2000" dirty="0" smtClean="0"/>
                        <a:t>Existing</a:t>
                      </a:r>
                      <a:r>
                        <a:rPr lang="en-AU" sz="2000" baseline="0" dirty="0" smtClean="0"/>
                        <a:t> inequalities may be entrenched or made worse</a:t>
                      </a:r>
                    </a:p>
                    <a:p>
                      <a:endParaRPr lang="en-AU" sz="2000" baseline="0" dirty="0" smtClean="0"/>
                    </a:p>
                    <a:p>
                      <a:r>
                        <a:rPr lang="en-AU" sz="2000" baseline="0" dirty="0" smtClean="0">
                          <a:solidFill>
                            <a:srgbClr val="BC005A"/>
                          </a:solidFill>
                        </a:rPr>
                        <a:t>For instance,</a:t>
                      </a:r>
                    </a:p>
                    <a:p>
                      <a:r>
                        <a:rPr lang="en-AU" sz="2000" baseline="0" dirty="0" smtClean="0">
                          <a:solidFill>
                            <a:srgbClr val="BC005A"/>
                          </a:solidFill>
                        </a:rPr>
                        <a:t>- Women’s work may increase, for instance if a water-based toilet is installed that requires additional water to be collected and this work falls to women.</a:t>
                      </a:r>
                    </a:p>
                  </a:txBody>
                  <a:tcPr/>
                </a:tc>
              </a:tr>
            </a:tbl>
          </a:graphicData>
        </a:graphic>
      </p:graphicFrame>
      <p:sp>
        <p:nvSpPr>
          <p:cNvPr id="4" name="TextBox 3"/>
          <p:cNvSpPr txBox="1"/>
          <p:nvPr/>
        </p:nvSpPr>
        <p:spPr>
          <a:xfrm>
            <a:off x="-71470" y="1928802"/>
            <a:ext cx="9358378" cy="523220"/>
          </a:xfrm>
          <a:prstGeom prst="rect">
            <a:avLst/>
          </a:prstGeom>
          <a:noFill/>
        </p:spPr>
        <p:txBody>
          <a:bodyPr wrap="square" rtlCol="0">
            <a:spAutoFit/>
          </a:bodyPr>
          <a:lstStyle/>
          <a:p>
            <a:r>
              <a:rPr lang="en-US" sz="2800" b="1" dirty="0" smtClean="0">
                <a:solidFill>
                  <a:srgbClr val="890041"/>
                </a:solidFill>
                <a:latin typeface="+mn-lt"/>
              </a:rPr>
              <a:t>… it offers an opportunity to advance gender equality.</a:t>
            </a:r>
            <a:endParaRPr lang="en-US" sz="4400" b="1" dirty="0">
              <a:solidFill>
                <a:srgbClr val="890041"/>
              </a:solidFill>
              <a:latin typeface="+mn-lt"/>
            </a:endParaRPr>
          </a:p>
        </p:txBody>
      </p:sp>
      <p:pic>
        <p:nvPicPr>
          <p:cNvPr id="6" name="Picture 5"/>
          <p:cNvPicPr/>
          <p:nvPr/>
        </p:nvPicPr>
        <p:blipFill>
          <a:blip r:embed="rId2" cstate="screen"/>
          <a:srcRect/>
          <a:stretch>
            <a:fillRect/>
          </a:stretch>
        </p:blipFill>
        <p:spPr bwMode="auto">
          <a:xfrm>
            <a:off x="7358082" y="4624410"/>
            <a:ext cx="1785918" cy="2090738"/>
          </a:xfrm>
          <a:prstGeom prst="rect">
            <a:avLst/>
          </a:prstGeom>
          <a:noFill/>
          <a:ln w="9525">
            <a:noFill/>
            <a:miter lim="800000"/>
            <a:headEnd/>
            <a:tailEnd/>
          </a:ln>
        </p:spPr>
      </p:pic>
      <p:pic>
        <p:nvPicPr>
          <p:cNvPr id="5" name="Picture 4"/>
          <p:cNvPicPr/>
          <p:nvPr/>
        </p:nvPicPr>
        <p:blipFill>
          <a:blip r:embed="rId3" cstate="screen"/>
          <a:srcRect/>
          <a:stretch>
            <a:fillRect/>
          </a:stretch>
        </p:blipFill>
        <p:spPr bwMode="auto">
          <a:xfrm>
            <a:off x="7323931" y="2571744"/>
            <a:ext cx="1820069" cy="2331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defRPr/>
            </a:pPr>
            <a:r>
              <a:rPr lang="en-AU" sz="3600" dirty="0" smtClean="0"/>
              <a:t>Gender &amp; WASH in international policy</a:t>
            </a:r>
            <a:endParaRPr lang="en-AU" sz="3600" dirty="0"/>
          </a:p>
        </p:txBody>
      </p:sp>
      <p:sp>
        <p:nvSpPr>
          <p:cNvPr id="5" name="Content Placeholder 4"/>
          <p:cNvSpPr>
            <a:spLocks noGrp="1"/>
          </p:cNvSpPr>
          <p:nvPr>
            <p:ph idx="1"/>
          </p:nvPr>
        </p:nvSpPr>
        <p:spPr>
          <a:xfrm>
            <a:off x="457200" y="2117747"/>
            <a:ext cx="8002588" cy="4525963"/>
          </a:xfrm>
        </p:spPr>
        <p:txBody>
          <a:bodyPr>
            <a:normAutofit fontScale="92500"/>
          </a:bodyPr>
          <a:lstStyle/>
          <a:p>
            <a:pPr>
              <a:spcBef>
                <a:spcPts val="600"/>
              </a:spcBef>
              <a:spcAft>
                <a:spcPts val="600"/>
              </a:spcAft>
              <a:defRPr/>
            </a:pPr>
            <a:r>
              <a:rPr lang="en-US" sz="1800" b="1" dirty="0" smtClean="0">
                <a:solidFill>
                  <a:schemeClr val="accent2">
                    <a:lumMod val="75000"/>
                  </a:schemeClr>
                </a:solidFill>
              </a:rPr>
              <a:t>First mentions</a:t>
            </a:r>
            <a:r>
              <a:rPr lang="en-US" sz="1800" dirty="0" smtClean="0"/>
              <a:t>: 1977 United Nations Water Conference at Mar del Plata and the International Drinking Water Supply and Sanitation Decade, 1981-1990.</a:t>
            </a:r>
          </a:p>
          <a:p>
            <a:pPr>
              <a:spcBef>
                <a:spcPts val="600"/>
              </a:spcBef>
              <a:spcAft>
                <a:spcPts val="600"/>
              </a:spcAft>
              <a:defRPr/>
            </a:pPr>
            <a:r>
              <a:rPr lang="en-US" sz="1800" b="1" dirty="0" smtClean="0">
                <a:solidFill>
                  <a:schemeClr val="accent2">
                    <a:lumMod val="75000"/>
                  </a:schemeClr>
                </a:solidFill>
              </a:rPr>
              <a:t>Dublin principles 1992</a:t>
            </a:r>
            <a:r>
              <a:rPr lang="en-US" sz="1800" dirty="0" smtClean="0"/>
              <a:t>: “Women play a central part in the provision, management and safeguarding of water.”</a:t>
            </a:r>
          </a:p>
          <a:p>
            <a:pPr>
              <a:spcBef>
                <a:spcPts val="600"/>
              </a:spcBef>
              <a:spcAft>
                <a:spcPts val="600"/>
              </a:spcAft>
              <a:defRPr/>
            </a:pPr>
            <a:r>
              <a:rPr lang="en-US" sz="1800" b="1" dirty="0" smtClean="0">
                <a:solidFill>
                  <a:schemeClr val="accent2">
                    <a:lumMod val="75000"/>
                  </a:schemeClr>
                </a:solidFill>
              </a:rPr>
              <a:t>Rio Conference 1992</a:t>
            </a:r>
            <a:r>
              <a:rPr lang="en-US" sz="1800" dirty="0" smtClean="0"/>
              <a:t>: woman as environmental managers</a:t>
            </a:r>
          </a:p>
          <a:p>
            <a:pPr>
              <a:spcBef>
                <a:spcPts val="600"/>
              </a:spcBef>
              <a:spcAft>
                <a:spcPts val="600"/>
              </a:spcAft>
              <a:defRPr/>
            </a:pPr>
            <a:r>
              <a:rPr lang="en-US" sz="1800" b="1" dirty="0" smtClean="0">
                <a:solidFill>
                  <a:schemeClr val="accent2">
                    <a:lumMod val="75000"/>
                  </a:schemeClr>
                </a:solidFill>
              </a:rPr>
              <a:t>Millennium Development Goals</a:t>
            </a:r>
            <a:r>
              <a:rPr lang="en-US" sz="1800" dirty="0" smtClean="0"/>
              <a:t>: Gender equality and WASH in separate MDGs</a:t>
            </a:r>
          </a:p>
          <a:p>
            <a:pPr>
              <a:spcBef>
                <a:spcPts val="600"/>
              </a:spcBef>
              <a:spcAft>
                <a:spcPts val="600"/>
              </a:spcAft>
              <a:defRPr/>
            </a:pPr>
            <a:r>
              <a:rPr lang="en-US" sz="1800" b="1" dirty="0" smtClean="0">
                <a:solidFill>
                  <a:schemeClr val="accent2">
                    <a:lumMod val="75000"/>
                  </a:schemeClr>
                </a:solidFill>
              </a:rPr>
              <a:t>Johannesburg 2002 (Rio+20)</a:t>
            </a:r>
            <a:r>
              <a:rPr lang="en-US" sz="1800" dirty="0" smtClean="0"/>
              <a:t>: plan of implementation commits governments to “…support capacity building for water and sanitation infrastructure and services development, ensuring that such infrastructure and services …are gender-sensitive.” </a:t>
            </a:r>
          </a:p>
          <a:p>
            <a:pPr>
              <a:spcBef>
                <a:spcPts val="600"/>
              </a:spcBef>
              <a:spcAft>
                <a:spcPts val="600"/>
              </a:spcAft>
              <a:defRPr/>
            </a:pPr>
            <a:r>
              <a:rPr lang="en-US" sz="1800" b="1" dirty="0" smtClean="0">
                <a:solidFill>
                  <a:schemeClr val="accent2">
                    <a:lumMod val="75000"/>
                  </a:schemeClr>
                </a:solidFill>
              </a:rPr>
              <a:t>International Decade for Action on Water for Life 2005-2015</a:t>
            </a:r>
            <a:r>
              <a:rPr lang="en-US" sz="1800" dirty="0" smtClean="0"/>
              <a:t>: “…striving to ensure women’s participation and involvement in the water-related development efforts.”</a:t>
            </a:r>
            <a:endParaRPr lang="en-AU" sz="18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1472" y="642918"/>
            <a:ext cx="8169309" cy="1143000"/>
          </a:xfrm>
        </p:spPr>
        <p:txBody>
          <a:bodyPr>
            <a:normAutofit fontScale="90000"/>
          </a:bodyPr>
          <a:lstStyle/>
          <a:p>
            <a:pPr>
              <a:defRPr/>
            </a:pPr>
            <a:r>
              <a:rPr lang="en-AU" sz="3600" dirty="0" smtClean="0"/>
              <a:t>Gender &amp; WASH in international policy</a:t>
            </a:r>
            <a:endParaRPr lang="en-AU" sz="3600" dirty="0"/>
          </a:p>
        </p:txBody>
      </p:sp>
      <p:sp>
        <p:nvSpPr>
          <p:cNvPr id="5" name="Content Placeholder 4"/>
          <p:cNvSpPr>
            <a:spLocks noGrp="1"/>
          </p:cNvSpPr>
          <p:nvPr>
            <p:ph idx="1"/>
          </p:nvPr>
        </p:nvSpPr>
        <p:spPr>
          <a:xfrm>
            <a:off x="601663" y="2117748"/>
            <a:ext cx="3465512" cy="4525962"/>
          </a:xfrm>
        </p:spPr>
        <p:txBody>
          <a:bodyPr>
            <a:normAutofit/>
          </a:bodyPr>
          <a:lstStyle/>
          <a:p>
            <a:pPr>
              <a:spcBef>
                <a:spcPts val="600"/>
              </a:spcBef>
              <a:spcAft>
                <a:spcPts val="600"/>
              </a:spcAft>
              <a:defRPr/>
            </a:pPr>
            <a:r>
              <a:rPr lang="en-US" sz="1400" dirty="0" smtClean="0">
                <a:solidFill>
                  <a:schemeClr val="accent2">
                    <a:lumMod val="75000"/>
                  </a:schemeClr>
                </a:solidFill>
              </a:rPr>
              <a:t>First mentions</a:t>
            </a:r>
            <a:endParaRPr lang="en-US" sz="1400" dirty="0" smtClean="0"/>
          </a:p>
          <a:p>
            <a:pPr>
              <a:spcBef>
                <a:spcPts val="600"/>
              </a:spcBef>
              <a:spcAft>
                <a:spcPts val="600"/>
              </a:spcAft>
              <a:defRPr/>
            </a:pPr>
            <a:r>
              <a:rPr lang="en-US" sz="1400" dirty="0" smtClean="0">
                <a:solidFill>
                  <a:schemeClr val="accent2">
                    <a:lumMod val="75000"/>
                  </a:schemeClr>
                </a:solidFill>
              </a:rPr>
              <a:t>Dublin principles 1992</a:t>
            </a:r>
            <a:endParaRPr lang="en-US" sz="1400" dirty="0" smtClean="0"/>
          </a:p>
          <a:p>
            <a:pPr>
              <a:spcBef>
                <a:spcPts val="600"/>
              </a:spcBef>
              <a:spcAft>
                <a:spcPts val="600"/>
              </a:spcAft>
              <a:defRPr/>
            </a:pPr>
            <a:r>
              <a:rPr lang="en-US" sz="1400" dirty="0" smtClean="0">
                <a:solidFill>
                  <a:schemeClr val="accent2">
                    <a:lumMod val="75000"/>
                  </a:schemeClr>
                </a:solidFill>
              </a:rPr>
              <a:t>Rio Conference 1992</a:t>
            </a:r>
          </a:p>
          <a:p>
            <a:pPr>
              <a:spcBef>
                <a:spcPts val="600"/>
              </a:spcBef>
              <a:spcAft>
                <a:spcPts val="600"/>
              </a:spcAft>
              <a:defRPr/>
            </a:pPr>
            <a:r>
              <a:rPr lang="en-US" sz="1400" dirty="0" smtClean="0">
                <a:solidFill>
                  <a:schemeClr val="accent2">
                    <a:lumMod val="75000"/>
                  </a:schemeClr>
                </a:solidFill>
              </a:rPr>
              <a:t>Millennium Development Goals</a:t>
            </a:r>
            <a:endParaRPr lang="en-US" sz="1400" dirty="0" smtClean="0"/>
          </a:p>
          <a:p>
            <a:pPr>
              <a:spcBef>
                <a:spcPts val="600"/>
              </a:spcBef>
              <a:spcAft>
                <a:spcPts val="600"/>
              </a:spcAft>
              <a:defRPr/>
            </a:pPr>
            <a:r>
              <a:rPr lang="en-US" sz="1400" dirty="0" smtClean="0">
                <a:solidFill>
                  <a:schemeClr val="accent2">
                    <a:lumMod val="75000"/>
                  </a:schemeClr>
                </a:solidFill>
              </a:rPr>
              <a:t>Johannesburg 2002 (Rio+20)</a:t>
            </a:r>
            <a:endParaRPr lang="en-US" sz="1400" dirty="0" smtClean="0"/>
          </a:p>
          <a:p>
            <a:pPr>
              <a:spcBef>
                <a:spcPts val="600"/>
              </a:spcBef>
              <a:spcAft>
                <a:spcPts val="600"/>
              </a:spcAft>
              <a:defRPr/>
            </a:pPr>
            <a:r>
              <a:rPr lang="en-US" sz="1400" dirty="0" smtClean="0">
                <a:solidFill>
                  <a:schemeClr val="accent2">
                    <a:lumMod val="75000"/>
                  </a:schemeClr>
                </a:solidFill>
              </a:rPr>
              <a:t>International Decade for Action on Water for Life 2005-2015</a:t>
            </a:r>
            <a:endParaRPr lang="en-AU" sz="1400" dirty="0"/>
          </a:p>
        </p:txBody>
      </p:sp>
      <p:sp>
        <p:nvSpPr>
          <p:cNvPr id="6" name="Down Arrow 5"/>
          <p:cNvSpPr/>
          <p:nvPr/>
        </p:nvSpPr>
        <p:spPr>
          <a:xfrm>
            <a:off x="4356100" y="1628775"/>
            <a:ext cx="576263" cy="3024188"/>
          </a:xfrm>
          <a:prstGeom prst="downArrow">
            <a:avLst/>
          </a:prstGeom>
          <a:solidFill>
            <a:srgbClr val="BC005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7" name="Rectangle 6"/>
          <p:cNvSpPr/>
          <p:nvPr/>
        </p:nvSpPr>
        <p:spPr>
          <a:xfrm>
            <a:off x="5765826" y="2186004"/>
            <a:ext cx="2520950" cy="1223963"/>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AU" sz="1800" i="1" dirty="0"/>
              <a:t>Recognising</a:t>
            </a:r>
            <a:r>
              <a:rPr lang="en-AU" sz="1800" dirty="0"/>
              <a:t> the important place of women</a:t>
            </a:r>
          </a:p>
        </p:txBody>
      </p:sp>
      <p:sp>
        <p:nvSpPr>
          <p:cNvPr id="8" name="Rectangle 7"/>
          <p:cNvSpPr/>
          <p:nvPr/>
        </p:nvSpPr>
        <p:spPr>
          <a:xfrm>
            <a:off x="5765826" y="3554429"/>
            <a:ext cx="2520950" cy="1008063"/>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AU" sz="1800" i="1" dirty="0"/>
              <a:t>Gender sensitive</a:t>
            </a:r>
            <a:r>
              <a:rPr lang="en-AU" sz="1800" dirty="0"/>
              <a:t>… how?</a:t>
            </a:r>
            <a:endParaRPr lang="en-AU" sz="1800" i="1" dirty="0"/>
          </a:p>
        </p:txBody>
      </p:sp>
      <p:sp>
        <p:nvSpPr>
          <p:cNvPr id="9" name="Rectangle 8"/>
          <p:cNvSpPr/>
          <p:nvPr/>
        </p:nvSpPr>
        <p:spPr>
          <a:xfrm>
            <a:off x="5765826" y="4849829"/>
            <a:ext cx="2520950" cy="1008063"/>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AU" sz="1800" i="1" dirty="0"/>
              <a:t>Capacity building, participation, involvement</a:t>
            </a:r>
          </a:p>
        </p:txBody>
      </p:sp>
      <p:sp>
        <p:nvSpPr>
          <p:cNvPr id="10" name="Cloud Callout 9"/>
          <p:cNvSpPr/>
          <p:nvPr/>
        </p:nvSpPr>
        <p:spPr>
          <a:xfrm>
            <a:off x="250825" y="4437086"/>
            <a:ext cx="2952750" cy="1223963"/>
          </a:xfrm>
          <a:prstGeom prst="cloudCallout">
            <a:avLst>
              <a:gd name="adj1" fmla="val 74948"/>
              <a:gd name="adj2" fmla="val -48996"/>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AU" sz="1800" i="1" dirty="0"/>
              <a:t>Water </a:t>
            </a:r>
            <a:r>
              <a:rPr lang="en-AU" sz="1800" dirty="0"/>
              <a:t>focus… Sanitation? Hygiene?</a:t>
            </a:r>
            <a:endParaRPr lang="en-AU" sz="1800" i="1" dirty="0"/>
          </a:p>
        </p:txBody>
      </p:sp>
      <p:sp>
        <p:nvSpPr>
          <p:cNvPr id="11" name="Cloud Callout 10"/>
          <p:cNvSpPr/>
          <p:nvPr/>
        </p:nvSpPr>
        <p:spPr>
          <a:xfrm>
            <a:off x="2195513" y="5302274"/>
            <a:ext cx="3600450" cy="1555750"/>
          </a:xfrm>
          <a:prstGeom prst="cloudCallout">
            <a:avLst>
              <a:gd name="adj1" fmla="val -87214"/>
              <a:gd name="adj2" fmla="val -6943"/>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AU" sz="1800" dirty="0"/>
              <a:t>More a focus on </a:t>
            </a:r>
            <a:r>
              <a:rPr lang="en-AU" sz="1800" i="1" dirty="0"/>
              <a:t>women</a:t>
            </a:r>
            <a:r>
              <a:rPr lang="en-AU" sz="1800" dirty="0"/>
              <a:t>…less on  roles, relationships and power</a:t>
            </a:r>
            <a:endParaRPr lang="en-AU" sz="1800" i="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07504" y="845840"/>
            <a:ext cx="8928546" cy="854968"/>
          </a:xfrm>
        </p:spPr>
        <p:txBody>
          <a:bodyPr/>
          <a:lstStyle/>
          <a:p>
            <a:r>
              <a:rPr lang="en-US" sz="3600" dirty="0" smtClean="0"/>
              <a:t>Topic 2</a:t>
            </a:r>
          </a:p>
        </p:txBody>
      </p:sp>
      <p:sp>
        <p:nvSpPr>
          <p:cNvPr id="21507" name="Content Placeholder 2"/>
          <p:cNvSpPr>
            <a:spLocks noGrp="1"/>
          </p:cNvSpPr>
          <p:nvPr>
            <p:ph idx="1"/>
          </p:nvPr>
        </p:nvSpPr>
        <p:spPr>
          <a:xfrm>
            <a:off x="467544" y="2420888"/>
            <a:ext cx="3744416" cy="3581494"/>
          </a:xfrm>
        </p:spPr>
        <p:txBody>
          <a:bodyPr/>
          <a:lstStyle/>
          <a:p>
            <a:pPr marL="0" indent="0" eaLnBrk="1" hangingPunct="1">
              <a:spcBef>
                <a:spcPts val="600"/>
              </a:spcBef>
              <a:spcAft>
                <a:spcPts val="600"/>
              </a:spcAft>
              <a:buNone/>
              <a:defRPr/>
            </a:pPr>
            <a:r>
              <a:rPr lang="en-AU" sz="3600" dirty="0" smtClean="0">
                <a:latin typeface="Calibri" pitchFamily="34" charset="0"/>
                <a:cs typeface="Calibri" pitchFamily="34" charset="0"/>
              </a:rPr>
              <a:t>Changing gender roles and relations: You’re already doing it!</a:t>
            </a:r>
          </a:p>
        </p:txBody>
      </p:sp>
      <p:pic>
        <p:nvPicPr>
          <p:cNvPr id="4100" name="Picture 4"/>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572000" y="1124744"/>
            <a:ext cx="3981450" cy="465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descr="IWDA"/>
          <p:cNvPicPr>
            <a:picLocks noChangeAspect="1" noChangeArrowheads="1"/>
          </p:cNvPicPr>
          <p:nvPr/>
        </p:nvPicPr>
        <p:blipFill>
          <a:blip r:embed="rId3" cstate="screen"/>
          <a:srcRect/>
          <a:stretch>
            <a:fillRect/>
          </a:stretch>
        </p:blipFill>
        <p:spPr bwMode="auto">
          <a:xfrm>
            <a:off x="323528" y="5875292"/>
            <a:ext cx="1817110" cy="786775"/>
          </a:xfrm>
          <a:prstGeom prst="rect">
            <a:avLst/>
          </a:prstGeom>
          <a:noFill/>
          <a:ln w="9525">
            <a:noFill/>
            <a:miter lim="800000"/>
            <a:headEnd/>
            <a:tailEnd/>
          </a:ln>
        </p:spPr>
      </p:pic>
      <p:pic>
        <p:nvPicPr>
          <p:cNvPr id="8" name="Picture 0" descr="ISF_LOGO.jpg"/>
          <p:cNvPicPr>
            <a:picLocks noChangeAspect="1" noChangeArrowheads="1"/>
          </p:cNvPicPr>
          <p:nvPr/>
        </p:nvPicPr>
        <p:blipFill>
          <a:blip r:embed="rId4" cstate="screen"/>
          <a:srcRect/>
          <a:stretch>
            <a:fillRect/>
          </a:stretch>
        </p:blipFill>
        <p:spPr bwMode="auto">
          <a:xfrm>
            <a:off x="5461755" y="5935635"/>
            <a:ext cx="3502732" cy="7264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 y="845840"/>
            <a:ext cx="9143999" cy="854968"/>
          </a:xfrm>
        </p:spPr>
        <p:txBody>
          <a:bodyPr/>
          <a:lstStyle/>
          <a:p>
            <a:r>
              <a:rPr lang="en-US" sz="3200" dirty="0" smtClean="0"/>
              <a:t>Everything that involves people is gendered…</a:t>
            </a:r>
          </a:p>
        </p:txBody>
      </p:sp>
      <p:sp>
        <p:nvSpPr>
          <p:cNvPr id="21507" name="Content Placeholder 2"/>
          <p:cNvSpPr>
            <a:spLocks noGrp="1"/>
          </p:cNvSpPr>
          <p:nvPr>
            <p:ph idx="1"/>
          </p:nvPr>
        </p:nvSpPr>
        <p:spPr>
          <a:xfrm>
            <a:off x="4024282" y="2012488"/>
            <a:ext cx="5011767" cy="2352616"/>
          </a:xfrm>
        </p:spPr>
        <p:txBody>
          <a:bodyPr/>
          <a:lstStyle/>
          <a:p>
            <a:pPr marL="0" indent="0" algn="ctr" eaLnBrk="1" hangingPunct="1">
              <a:spcBef>
                <a:spcPts val="600"/>
              </a:spcBef>
              <a:spcAft>
                <a:spcPts val="600"/>
              </a:spcAft>
              <a:buNone/>
              <a:defRPr/>
            </a:pPr>
            <a:endParaRPr lang="en-AU" sz="1800" dirty="0" smtClean="0">
              <a:latin typeface="Calibri" pitchFamily="34" charset="0"/>
              <a:cs typeface="Calibri" pitchFamily="34" charset="0"/>
            </a:endParaRPr>
          </a:p>
          <a:p>
            <a:pPr marL="0" indent="0" algn="ctr" eaLnBrk="1" hangingPunct="1">
              <a:spcBef>
                <a:spcPts val="600"/>
              </a:spcBef>
              <a:spcAft>
                <a:spcPts val="600"/>
              </a:spcAft>
              <a:buNone/>
              <a:defRPr/>
            </a:pPr>
            <a:r>
              <a:rPr lang="en-AU" sz="2800" dirty="0" smtClean="0">
                <a:latin typeface="Calibri" pitchFamily="34" charset="0"/>
                <a:cs typeface="Calibri" pitchFamily="34" charset="0"/>
              </a:rPr>
              <a:t>… because women and men have different roles, opportunities, vulnerabilities and life experiences…</a:t>
            </a:r>
          </a:p>
        </p:txBody>
      </p:sp>
      <p:pic>
        <p:nvPicPr>
          <p:cNvPr id="5122"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1988840"/>
            <a:ext cx="4024283"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7504" y="4509120"/>
            <a:ext cx="8928546" cy="1323439"/>
          </a:xfrm>
          <a:prstGeom prst="rect">
            <a:avLst/>
          </a:prstGeom>
          <a:noFill/>
        </p:spPr>
        <p:txBody>
          <a:bodyPr wrap="square" rtlCol="0">
            <a:spAutoFit/>
          </a:bodyPr>
          <a:lstStyle/>
          <a:p>
            <a:r>
              <a:rPr lang="en-AU" sz="3200" b="1" dirty="0" smtClean="0">
                <a:latin typeface="Calibri" pitchFamily="34" charset="0"/>
                <a:cs typeface="Calibri" pitchFamily="34" charset="0"/>
              </a:rPr>
              <a:t>… So: </a:t>
            </a:r>
            <a:r>
              <a:rPr lang="en-AU" sz="3200" dirty="0" smtClean="0">
                <a:latin typeface="Calibri" pitchFamily="34" charset="0"/>
                <a:cs typeface="Calibri" pitchFamily="34" charset="0"/>
              </a:rPr>
              <a:t>Everything </a:t>
            </a:r>
            <a:r>
              <a:rPr lang="en-AU" sz="3200" dirty="0">
                <a:latin typeface="Calibri" pitchFamily="34" charset="0"/>
                <a:cs typeface="Calibri" pitchFamily="34" charset="0"/>
              </a:rPr>
              <a:t>we do </a:t>
            </a:r>
            <a:r>
              <a:rPr lang="en-AU" sz="3200" b="1" i="1" dirty="0">
                <a:latin typeface="Calibri" pitchFamily="34" charset="0"/>
                <a:cs typeface="Calibri" pitchFamily="34" charset="0"/>
              </a:rPr>
              <a:t>will</a:t>
            </a:r>
            <a:r>
              <a:rPr lang="en-AU" sz="3200" dirty="0">
                <a:latin typeface="Calibri" pitchFamily="34" charset="0"/>
                <a:cs typeface="Calibri" pitchFamily="34" charset="0"/>
              </a:rPr>
              <a:t> have a gendered </a:t>
            </a:r>
            <a:r>
              <a:rPr lang="en-AU" sz="3200" dirty="0" smtClean="0">
                <a:latin typeface="Calibri" pitchFamily="34" charset="0"/>
                <a:cs typeface="Calibri" pitchFamily="34" charset="0"/>
              </a:rPr>
              <a:t>impact </a:t>
            </a:r>
          </a:p>
          <a:p>
            <a:pPr algn="ctr"/>
            <a:r>
              <a:rPr lang="en-AU" dirty="0" smtClean="0">
                <a:latin typeface="Calibri" pitchFamily="34" charset="0"/>
                <a:cs typeface="Calibri" pitchFamily="34" charset="0"/>
              </a:rPr>
              <a:t>(whether or not we think about it)</a:t>
            </a:r>
            <a:endParaRPr lang="en-AU" sz="2800" dirty="0">
              <a:latin typeface="Calibri" pitchFamily="34" charset="0"/>
              <a:cs typeface="Calibri" pitchFamily="34" charset="0"/>
            </a:endParaRPr>
          </a:p>
          <a:p>
            <a:endParaRPr lang="en-AU" dirty="0"/>
          </a:p>
        </p:txBody>
      </p:sp>
      <p:pic>
        <p:nvPicPr>
          <p:cNvPr id="7" name="Picture 8" descr="IWDA"/>
          <p:cNvPicPr>
            <a:picLocks noChangeAspect="1" noChangeArrowheads="1"/>
          </p:cNvPicPr>
          <p:nvPr/>
        </p:nvPicPr>
        <p:blipFill>
          <a:blip r:embed="rId3" cstate="screen"/>
          <a:srcRect/>
          <a:stretch>
            <a:fillRect/>
          </a:stretch>
        </p:blipFill>
        <p:spPr bwMode="auto">
          <a:xfrm>
            <a:off x="395537" y="5875292"/>
            <a:ext cx="1817110" cy="786775"/>
          </a:xfrm>
          <a:prstGeom prst="rect">
            <a:avLst/>
          </a:prstGeom>
          <a:noFill/>
          <a:ln w="9525">
            <a:noFill/>
            <a:miter lim="800000"/>
            <a:headEnd/>
            <a:tailEnd/>
          </a:ln>
        </p:spPr>
      </p:pic>
      <p:pic>
        <p:nvPicPr>
          <p:cNvPr id="8" name="Picture 0" descr="ISF_LOGO.jpg"/>
          <p:cNvPicPr>
            <a:picLocks noChangeAspect="1" noChangeArrowheads="1"/>
          </p:cNvPicPr>
          <p:nvPr/>
        </p:nvPicPr>
        <p:blipFill>
          <a:blip r:embed="rId4" cstate="screen"/>
          <a:srcRect/>
          <a:stretch>
            <a:fillRect/>
          </a:stretch>
        </p:blipFill>
        <p:spPr bwMode="auto">
          <a:xfrm>
            <a:off x="5533764" y="5935635"/>
            <a:ext cx="3502732" cy="726432"/>
          </a:xfrm>
          <a:prstGeom prst="rect">
            <a:avLst/>
          </a:prstGeom>
          <a:noFill/>
          <a:ln w="9525">
            <a:noFill/>
            <a:miter lim="800000"/>
            <a:headEnd/>
            <a:tailEnd/>
          </a:ln>
        </p:spPr>
      </p:pic>
    </p:spTree>
    <p:extLst>
      <p:ext uri="{BB962C8B-B14F-4D97-AF65-F5344CB8AC3E}">
        <p14:creationId xmlns:p14="http://schemas.microsoft.com/office/powerpoint/2010/main" val="34468327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smtClean="0"/>
              <a:t>Gendered impacts of WASH</a:t>
            </a:r>
          </a:p>
        </p:txBody>
      </p:sp>
      <p:sp>
        <p:nvSpPr>
          <p:cNvPr id="21507" name="Content Placeholder 2"/>
          <p:cNvSpPr>
            <a:spLocks noGrp="1"/>
          </p:cNvSpPr>
          <p:nvPr>
            <p:ph idx="1"/>
          </p:nvPr>
        </p:nvSpPr>
        <p:spPr>
          <a:xfrm>
            <a:off x="395537" y="2060848"/>
            <a:ext cx="3528391" cy="3993877"/>
          </a:xfrm>
        </p:spPr>
        <p:txBody>
          <a:bodyPr/>
          <a:lstStyle/>
          <a:p>
            <a:pPr marL="0" indent="0" eaLnBrk="1" hangingPunct="1">
              <a:spcBef>
                <a:spcPts val="600"/>
              </a:spcBef>
              <a:spcAft>
                <a:spcPts val="600"/>
              </a:spcAft>
              <a:buFont typeface="Wingdings" pitchFamily="2" charset="2"/>
              <a:buNone/>
              <a:defRPr/>
            </a:pPr>
            <a:r>
              <a:rPr lang="en-AU" sz="3200" dirty="0">
                <a:solidFill>
                  <a:schemeClr val="accent6"/>
                </a:solidFill>
              </a:rPr>
              <a:t>Tell us what you think:</a:t>
            </a:r>
          </a:p>
          <a:p>
            <a:pPr eaLnBrk="1" hangingPunct="1">
              <a:spcBef>
                <a:spcPts val="600"/>
              </a:spcBef>
              <a:spcAft>
                <a:spcPts val="600"/>
              </a:spcAft>
              <a:defRPr/>
            </a:pPr>
            <a:r>
              <a:rPr lang="en-AU" sz="3200" dirty="0" smtClean="0"/>
              <a:t>Do you know what the gendered outcomes are of your work?</a:t>
            </a:r>
          </a:p>
        </p:txBody>
      </p:sp>
      <p:pic>
        <p:nvPicPr>
          <p:cNvPr id="5" name="Picture 8" descr="IWDA"/>
          <p:cNvPicPr>
            <a:picLocks noChangeAspect="1" noChangeArrowheads="1"/>
          </p:cNvPicPr>
          <p:nvPr/>
        </p:nvPicPr>
        <p:blipFill>
          <a:blip r:embed="rId2" cstate="screen"/>
          <a:srcRect/>
          <a:stretch>
            <a:fillRect/>
          </a:stretch>
        </p:blipFill>
        <p:spPr bwMode="auto">
          <a:xfrm>
            <a:off x="395537" y="5875292"/>
            <a:ext cx="1817110" cy="786775"/>
          </a:xfrm>
          <a:prstGeom prst="rect">
            <a:avLst/>
          </a:prstGeom>
          <a:noFill/>
          <a:ln w="9525">
            <a:noFill/>
            <a:miter lim="800000"/>
            <a:headEnd/>
            <a:tailEnd/>
          </a:ln>
        </p:spPr>
      </p:pic>
      <p:pic>
        <p:nvPicPr>
          <p:cNvPr id="7" name="Picture 0" descr="ISF_LOGO.jpg"/>
          <p:cNvPicPr>
            <a:picLocks noChangeAspect="1" noChangeArrowheads="1"/>
          </p:cNvPicPr>
          <p:nvPr/>
        </p:nvPicPr>
        <p:blipFill>
          <a:blip r:embed="rId3" cstate="screen"/>
          <a:srcRect/>
          <a:stretch>
            <a:fillRect/>
          </a:stretch>
        </p:blipFill>
        <p:spPr bwMode="auto">
          <a:xfrm>
            <a:off x="5533764" y="5935635"/>
            <a:ext cx="3502732" cy="726432"/>
          </a:xfrm>
          <a:prstGeom prst="rect">
            <a:avLst/>
          </a:prstGeom>
          <a:noFill/>
          <a:ln w="9525">
            <a:noFill/>
            <a:miter lim="800000"/>
            <a:headEnd/>
            <a:tailEnd/>
          </a:ln>
        </p:spPr>
      </p:pic>
      <p:pic>
        <p:nvPicPr>
          <p:cNvPr id="2050"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420150" y="2060848"/>
            <a:ext cx="4583493" cy="2477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75054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0" y="685800"/>
            <a:ext cx="9143999" cy="1143000"/>
          </a:xfrm>
        </p:spPr>
        <p:txBody>
          <a:bodyPr/>
          <a:lstStyle/>
          <a:p>
            <a:pPr lvl="0">
              <a:defRPr/>
            </a:pPr>
            <a:r>
              <a:rPr lang="en-AU" sz="2500" i="1" dirty="0" smtClean="0"/>
              <a:t>Talking about gender: </a:t>
            </a:r>
            <a:r>
              <a:rPr lang="en-AU" sz="2500" i="1" dirty="0"/>
              <a:t>‘we can’t </a:t>
            </a:r>
            <a:r>
              <a:rPr lang="en-AU" sz="2500" i="1" dirty="0" smtClean="0"/>
              <a:t>change that</a:t>
            </a:r>
            <a:r>
              <a:rPr lang="en-AU" sz="2500" i="1" dirty="0"/>
              <a:t>, that’s </a:t>
            </a:r>
            <a:r>
              <a:rPr lang="en-AU" sz="2500" i="1" dirty="0" smtClean="0"/>
              <a:t>culture</a:t>
            </a:r>
            <a:r>
              <a:rPr lang="en-AU" sz="2500" i="1" dirty="0"/>
              <a:t>’</a:t>
            </a:r>
            <a:endParaRPr lang="en-US" sz="2500" dirty="0"/>
          </a:p>
        </p:txBody>
      </p:sp>
      <p:sp>
        <p:nvSpPr>
          <p:cNvPr id="21507" name="Content Placeholder 2"/>
          <p:cNvSpPr>
            <a:spLocks noGrp="1"/>
          </p:cNvSpPr>
          <p:nvPr>
            <p:ph idx="1"/>
          </p:nvPr>
        </p:nvSpPr>
        <p:spPr>
          <a:xfrm>
            <a:off x="179512" y="2060848"/>
            <a:ext cx="8856538" cy="3993877"/>
          </a:xfrm>
        </p:spPr>
        <p:txBody>
          <a:bodyPr/>
          <a:lstStyle/>
          <a:p>
            <a:pPr marL="0" lvl="0" indent="0">
              <a:buNone/>
            </a:pPr>
            <a:r>
              <a:rPr lang="en-AU" dirty="0" smtClean="0">
                <a:latin typeface="Arial Narrow" pitchFamily="34" charset="0"/>
              </a:rPr>
              <a:t>People </a:t>
            </a:r>
            <a:r>
              <a:rPr lang="en-AU" dirty="0">
                <a:latin typeface="Arial Narrow" pitchFamily="34" charset="0"/>
              </a:rPr>
              <a:t>often fear that tackling gender inequality may be inappropriate because it challenges ‘tradition’ and ‘</a:t>
            </a:r>
            <a:r>
              <a:rPr lang="en-AU" dirty="0" smtClean="0">
                <a:latin typeface="Arial Narrow" pitchFamily="34" charset="0"/>
              </a:rPr>
              <a:t>culture – but:</a:t>
            </a:r>
            <a:endParaRPr lang="en-AU" dirty="0">
              <a:latin typeface="Arial Narrow" pitchFamily="34" charset="0"/>
            </a:endParaRPr>
          </a:p>
          <a:p>
            <a:pPr marL="0" lvl="0" indent="0">
              <a:buNone/>
            </a:pPr>
            <a:endParaRPr lang="en-AU" sz="2000" dirty="0">
              <a:latin typeface="Arial Narrow" pitchFamily="34" charset="0"/>
            </a:endParaRPr>
          </a:p>
          <a:p>
            <a:pPr marL="0" indent="0">
              <a:buNone/>
            </a:pPr>
            <a:r>
              <a:rPr lang="en-AU" sz="2000" dirty="0" smtClean="0"/>
              <a:t>	‘</a:t>
            </a:r>
            <a:r>
              <a:rPr lang="en-AU" sz="2000" dirty="0"/>
              <a:t>What is seen as “the culture” may in fact be a viewpoint held by a </a:t>
            </a:r>
            <a:r>
              <a:rPr lang="en-AU" sz="2000" dirty="0" smtClean="0"/>
              <a:t>	small </a:t>
            </a:r>
            <a:r>
              <a:rPr lang="en-AU" sz="2000" dirty="0"/>
              <a:t>group of elites keen to hold onto their power and status.’ </a:t>
            </a:r>
          </a:p>
          <a:p>
            <a:pPr marL="0" indent="0" algn="r">
              <a:buNone/>
            </a:pPr>
            <a:r>
              <a:rPr lang="en-AU" sz="1600" dirty="0"/>
              <a:t>- </a:t>
            </a:r>
            <a:r>
              <a:rPr lang="en-AU" sz="1400" dirty="0"/>
              <a:t>From UNFPA </a:t>
            </a:r>
            <a:r>
              <a:rPr lang="en-AU" sz="1400" i="1" dirty="0"/>
              <a:t>State of the World’s Population 2008, Reaching Common Ground: Culture, Gender and Human Rights</a:t>
            </a:r>
            <a:endParaRPr lang="en-AU" sz="1400" dirty="0"/>
          </a:p>
          <a:p>
            <a:pPr marL="0" indent="0">
              <a:buNone/>
            </a:pPr>
            <a:endParaRPr lang="en-AU" sz="2000" dirty="0" smtClean="0"/>
          </a:p>
          <a:p>
            <a:pPr marL="0" indent="0">
              <a:buNone/>
            </a:pPr>
            <a:r>
              <a:rPr lang="en-AU" sz="2000" dirty="0" smtClean="0"/>
              <a:t>	‘Washing </a:t>
            </a:r>
            <a:r>
              <a:rPr lang="en-AU" sz="2000" dirty="0"/>
              <a:t>one’s hands of the conflict between the powerful and the </a:t>
            </a:r>
            <a:r>
              <a:rPr lang="en-AU" sz="2000" dirty="0" smtClean="0"/>
              <a:t>	powerless </a:t>
            </a:r>
            <a:r>
              <a:rPr lang="en-AU" sz="2000" dirty="0"/>
              <a:t>means to side with the powerful, not to be neutral</a:t>
            </a:r>
            <a:r>
              <a:rPr lang="en-AU" sz="2000" dirty="0" smtClean="0"/>
              <a:t>.’</a:t>
            </a:r>
          </a:p>
          <a:p>
            <a:pPr marL="0" indent="0" algn="r">
              <a:buNone/>
            </a:pPr>
            <a:r>
              <a:rPr lang="en-AU" sz="1400" dirty="0"/>
              <a:t> </a:t>
            </a:r>
            <a:r>
              <a:rPr lang="en-AU" sz="1400" i="1" dirty="0" smtClean="0"/>
              <a:t>- </a:t>
            </a:r>
            <a:r>
              <a:rPr lang="en-AU" sz="1400" i="1" dirty="0"/>
              <a:t>Paulo </a:t>
            </a:r>
            <a:r>
              <a:rPr lang="en-AU" sz="1400" i="1" dirty="0" err="1" smtClean="0"/>
              <a:t>Freire</a:t>
            </a:r>
            <a:endParaRPr lang="en-AU" sz="1400" i="1" dirty="0" smtClean="0"/>
          </a:p>
          <a:p>
            <a:pPr marL="0" indent="0">
              <a:buNone/>
            </a:pPr>
            <a:endParaRPr lang="en-AU" sz="1400" dirty="0"/>
          </a:p>
          <a:p>
            <a:pPr marL="0" indent="0">
              <a:buNone/>
            </a:pPr>
            <a:r>
              <a:rPr lang="en-AU" sz="1400" dirty="0"/>
              <a:t> </a:t>
            </a:r>
            <a:endParaRPr lang="en-AU" sz="1800" dirty="0"/>
          </a:p>
          <a:p>
            <a:pPr marL="0" indent="0">
              <a:buNone/>
            </a:pPr>
            <a:endParaRPr lang="en-AU" sz="1400" dirty="0"/>
          </a:p>
          <a:p>
            <a:pPr lvl="0"/>
            <a:endParaRPr lang="en-AU" sz="1800" dirty="0">
              <a:latin typeface="Arial Narrow" pitchFamily="34" charset="0"/>
            </a:endParaRPr>
          </a:p>
        </p:txBody>
      </p:sp>
      <p:pic>
        <p:nvPicPr>
          <p:cNvPr id="5" name="Picture 8" descr="IWDA"/>
          <p:cNvPicPr>
            <a:picLocks noChangeAspect="1" noChangeArrowheads="1"/>
          </p:cNvPicPr>
          <p:nvPr/>
        </p:nvPicPr>
        <p:blipFill>
          <a:blip r:embed="rId2" cstate="screen"/>
          <a:srcRect/>
          <a:stretch>
            <a:fillRect/>
          </a:stretch>
        </p:blipFill>
        <p:spPr bwMode="auto">
          <a:xfrm>
            <a:off x="395537" y="5875292"/>
            <a:ext cx="1817110" cy="786775"/>
          </a:xfrm>
          <a:prstGeom prst="rect">
            <a:avLst/>
          </a:prstGeom>
          <a:noFill/>
          <a:ln w="9525">
            <a:noFill/>
            <a:miter lim="800000"/>
            <a:headEnd/>
            <a:tailEnd/>
          </a:ln>
        </p:spPr>
      </p:pic>
      <p:pic>
        <p:nvPicPr>
          <p:cNvPr id="7" name="Picture 0" descr="ISF_LOGO.jpg"/>
          <p:cNvPicPr>
            <a:picLocks noChangeAspect="1" noChangeArrowheads="1"/>
          </p:cNvPicPr>
          <p:nvPr/>
        </p:nvPicPr>
        <p:blipFill>
          <a:blip r:embed="rId3" cstate="screen"/>
          <a:srcRect/>
          <a:stretch>
            <a:fillRect/>
          </a:stretch>
        </p:blipFill>
        <p:spPr bwMode="auto">
          <a:xfrm>
            <a:off x="5533764" y="5935635"/>
            <a:ext cx="3502732" cy="726432"/>
          </a:xfrm>
          <a:prstGeom prst="rect">
            <a:avLst/>
          </a:prstGeom>
          <a:noFill/>
          <a:ln w="9525">
            <a:noFill/>
            <a:miter lim="800000"/>
            <a:headEnd/>
            <a:tailEnd/>
          </a:ln>
        </p:spPr>
      </p:pic>
    </p:spTree>
    <p:extLst>
      <p:ext uri="{BB962C8B-B14F-4D97-AF65-F5344CB8AC3E}">
        <p14:creationId xmlns:p14="http://schemas.microsoft.com/office/powerpoint/2010/main" val="25831784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0" y="685800"/>
            <a:ext cx="9143999" cy="1143000"/>
          </a:xfrm>
        </p:spPr>
        <p:txBody>
          <a:bodyPr/>
          <a:lstStyle/>
          <a:p>
            <a:pPr lvl="0" algn="ctr">
              <a:defRPr/>
            </a:pPr>
            <a:r>
              <a:rPr lang="en-AU" sz="2500" i="1" dirty="0" smtClean="0"/>
              <a:t>Gender and culture</a:t>
            </a:r>
            <a:endParaRPr lang="en-US" sz="2500" dirty="0"/>
          </a:p>
        </p:txBody>
      </p:sp>
      <p:sp>
        <p:nvSpPr>
          <p:cNvPr id="21507" name="Content Placeholder 2"/>
          <p:cNvSpPr>
            <a:spLocks noGrp="1"/>
          </p:cNvSpPr>
          <p:nvPr>
            <p:ph idx="1"/>
          </p:nvPr>
        </p:nvSpPr>
        <p:spPr>
          <a:xfrm>
            <a:off x="357158" y="2060848"/>
            <a:ext cx="6071237" cy="3993877"/>
          </a:xfrm>
        </p:spPr>
        <p:txBody>
          <a:bodyPr/>
          <a:lstStyle/>
          <a:p>
            <a:pPr lvl="0">
              <a:buFont typeface="Wingdings" pitchFamily="2" charset="2"/>
              <a:buChar char="§"/>
            </a:pPr>
            <a:r>
              <a:rPr lang="en-AU" dirty="0" smtClean="0">
                <a:latin typeface="Arial Narrow" pitchFamily="34" charset="0"/>
              </a:rPr>
              <a:t>It </a:t>
            </a:r>
            <a:r>
              <a:rPr lang="en-AU" dirty="0">
                <a:latin typeface="Arial Narrow" pitchFamily="34" charset="0"/>
              </a:rPr>
              <a:t>can be difficult for people in both NGOs and communities to take on </a:t>
            </a:r>
            <a:r>
              <a:rPr lang="en-AU" dirty="0" smtClean="0">
                <a:latin typeface="Arial Narrow" pitchFamily="34" charset="0"/>
              </a:rPr>
              <a:t>different </a:t>
            </a:r>
            <a:r>
              <a:rPr lang="en-AU" dirty="0">
                <a:latin typeface="Arial Narrow" pitchFamily="34" charset="0"/>
              </a:rPr>
              <a:t>gender roles</a:t>
            </a:r>
          </a:p>
          <a:p>
            <a:pPr>
              <a:buFont typeface="Wingdings" pitchFamily="2" charset="2"/>
              <a:buChar char="§"/>
            </a:pPr>
            <a:r>
              <a:rPr lang="en-AU" dirty="0" smtClean="0">
                <a:latin typeface="Arial Narrow" pitchFamily="34" charset="0"/>
              </a:rPr>
              <a:t>Women and men – insiders as well as outsiders - who c</a:t>
            </a:r>
            <a:r>
              <a:rPr lang="en-US" dirty="0" err="1" smtClean="0">
                <a:latin typeface="Arial Narrow" pitchFamily="34" charset="0"/>
              </a:rPr>
              <a:t>hallenge</a:t>
            </a:r>
            <a:r>
              <a:rPr lang="en-US" dirty="0" smtClean="0">
                <a:latin typeface="Arial Narrow" pitchFamily="34" charset="0"/>
              </a:rPr>
              <a:t> </a:t>
            </a:r>
            <a:r>
              <a:rPr lang="en-US" dirty="0">
                <a:latin typeface="Arial Narrow" pitchFamily="34" charset="0"/>
              </a:rPr>
              <a:t>gender inequality may be </a:t>
            </a:r>
            <a:r>
              <a:rPr lang="en-US" dirty="0" smtClean="0">
                <a:latin typeface="Arial Narrow" pitchFamily="34" charset="0"/>
              </a:rPr>
              <a:t>accused of  ‘tampering with the culture’ </a:t>
            </a:r>
            <a:r>
              <a:rPr lang="en-US" dirty="0">
                <a:latin typeface="Arial Narrow" pitchFamily="34" charset="0"/>
              </a:rPr>
              <a:t>or ‘imposing “Western” </a:t>
            </a:r>
            <a:r>
              <a:rPr lang="en-US" dirty="0" smtClean="0">
                <a:latin typeface="Arial Narrow" pitchFamily="34" charset="0"/>
              </a:rPr>
              <a:t>values</a:t>
            </a:r>
          </a:p>
          <a:p>
            <a:pPr>
              <a:buFont typeface="Wingdings" pitchFamily="2" charset="2"/>
              <a:buChar char="§"/>
            </a:pPr>
            <a:r>
              <a:rPr lang="en-AU" dirty="0">
                <a:latin typeface="Arial Narrow" pitchFamily="34" charset="0"/>
              </a:rPr>
              <a:t>Challenging power relations can be difficult and can lead to conflict – needs a careful </a:t>
            </a:r>
            <a:r>
              <a:rPr lang="en-AU" dirty="0" smtClean="0">
                <a:latin typeface="Arial Narrow" pitchFamily="34" charset="0"/>
              </a:rPr>
              <a:t>approach</a:t>
            </a:r>
            <a:endParaRPr lang="en-US" dirty="0" smtClean="0">
              <a:latin typeface="Arial Narrow" pitchFamily="34" charset="0"/>
            </a:endParaRPr>
          </a:p>
          <a:p>
            <a:pPr>
              <a:buFont typeface="Wingdings" pitchFamily="2" charset="2"/>
              <a:buChar char="§"/>
            </a:pPr>
            <a:endParaRPr lang="en-US" sz="1800" dirty="0">
              <a:latin typeface="Arial Narrow" pitchFamily="34" charset="0"/>
            </a:endParaRPr>
          </a:p>
          <a:p>
            <a:pPr marL="0" lvl="0" indent="0">
              <a:buNone/>
            </a:pPr>
            <a:endParaRPr lang="en-US" sz="1800" dirty="0">
              <a:latin typeface="Arial Narrow" pitchFamily="34" charset="0"/>
            </a:endParaRPr>
          </a:p>
          <a:p>
            <a:pPr lvl="0">
              <a:buFont typeface="Wingdings" pitchFamily="2" charset="2"/>
              <a:buChar char="§"/>
            </a:pPr>
            <a:endParaRPr lang="en-AU" sz="1800" dirty="0">
              <a:latin typeface="Arial Narrow" pitchFamily="34" charset="0"/>
            </a:endParaRPr>
          </a:p>
        </p:txBody>
      </p:sp>
      <p:pic>
        <p:nvPicPr>
          <p:cNvPr id="5" name="Picture 8" descr="IWDA"/>
          <p:cNvPicPr>
            <a:picLocks noChangeAspect="1" noChangeArrowheads="1"/>
          </p:cNvPicPr>
          <p:nvPr/>
        </p:nvPicPr>
        <p:blipFill>
          <a:blip r:embed="rId2" cstate="screen"/>
          <a:srcRect/>
          <a:stretch>
            <a:fillRect/>
          </a:stretch>
        </p:blipFill>
        <p:spPr bwMode="auto">
          <a:xfrm>
            <a:off x="395537" y="5875292"/>
            <a:ext cx="1817110" cy="786775"/>
          </a:xfrm>
          <a:prstGeom prst="rect">
            <a:avLst/>
          </a:prstGeom>
          <a:noFill/>
          <a:ln w="9525">
            <a:noFill/>
            <a:miter lim="800000"/>
            <a:headEnd/>
            <a:tailEnd/>
          </a:ln>
        </p:spPr>
      </p:pic>
      <p:pic>
        <p:nvPicPr>
          <p:cNvPr id="7" name="Picture 0" descr="ISF_LOGO.jpg"/>
          <p:cNvPicPr>
            <a:picLocks noChangeAspect="1" noChangeArrowheads="1"/>
          </p:cNvPicPr>
          <p:nvPr/>
        </p:nvPicPr>
        <p:blipFill>
          <a:blip r:embed="rId3" cstate="screen"/>
          <a:srcRect/>
          <a:stretch>
            <a:fillRect/>
          </a:stretch>
        </p:blipFill>
        <p:spPr bwMode="auto">
          <a:xfrm>
            <a:off x="5533764" y="5935635"/>
            <a:ext cx="3502732" cy="726432"/>
          </a:xfrm>
          <a:prstGeom prst="rect">
            <a:avLst/>
          </a:prstGeom>
          <a:noFill/>
          <a:ln w="9525">
            <a:noFill/>
            <a:miter lim="800000"/>
            <a:headEnd/>
            <a:tailEnd/>
          </a:ln>
        </p:spPr>
      </p:pic>
      <p:pic>
        <p:nvPicPr>
          <p:cNvPr id="1027"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434698" y="836712"/>
            <a:ext cx="2715605" cy="4816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83295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0" y="685800"/>
            <a:ext cx="9143999" cy="1143000"/>
          </a:xfrm>
        </p:spPr>
        <p:txBody>
          <a:bodyPr/>
          <a:lstStyle/>
          <a:p>
            <a:pPr lvl="0" algn="ctr">
              <a:defRPr/>
            </a:pPr>
            <a:r>
              <a:rPr lang="en-AU" sz="2500" i="1" dirty="0" smtClean="0"/>
              <a:t>Gender and culture: Remember that…</a:t>
            </a:r>
            <a:endParaRPr lang="en-US" sz="2500" dirty="0"/>
          </a:p>
        </p:txBody>
      </p:sp>
      <p:sp>
        <p:nvSpPr>
          <p:cNvPr id="21507" name="Content Placeholder 2"/>
          <p:cNvSpPr>
            <a:spLocks noGrp="1"/>
          </p:cNvSpPr>
          <p:nvPr>
            <p:ph idx="1"/>
          </p:nvPr>
        </p:nvSpPr>
        <p:spPr>
          <a:xfrm>
            <a:off x="357158" y="2060848"/>
            <a:ext cx="8535322" cy="3993877"/>
          </a:xfrm>
        </p:spPr>
        <p:txBody>
          <a:bodyPr/>
          <a:lstStyle/>
          <a:p>
            <a:pPr>
              <a:buFont typeface="Wingdings" pitchFamily="2" charset="2"/>
              <a:buChar char="§"/>
            </a:pPr>
            <a:r>
              <a:rPr lang="en-US" sz="2200" dirty="0" smtClean="0">
                <a:latin typeface="Arial Narrow" pitchFamily="34" charset="0"/>
              </a:rPr>
              <a:t>Cultures </a:t>
            </a:r>
            <a:r>
              <a:rPr lang="en-US" sz="2200" dirty="0">
                <a:latin typeface="Arial Narrow" pitchFamily="34" charset="0"/>
              </a:rPr>
              <a:t>are always changing  due to external and internal </a:t>
            </a:r>
            <a:r>
              <a:rPr lang="en-US" sz="2200" dirty="0" smtClean="0">
                <a:latin typeface="Arial Narrow" pitchFamily="34" charset="0"/>
              </a:rPr>
              <a:t>factors</a:t>
            </a:r>
          </a:p>
          <a:p>
            <a:pPr>
              <a:buFont typeface="Wingdings" pitchFamily="2" charset="2"/>
              <a:buChar char="§"/>
            </a:pPr>
            <a:r>
              <a:rPr lang="en-US" sz="2200" dirty="0" smtClean="0">
                <a:latin typeface="Arial Narrow" pitchFamily="34" charset="0"/>
              </a:rPr>
              <a:t>All </a:t>
            </a:r>
            <a:r>
              <a:rPr lang="en-US" sz="2200" dirty="0">
                <a:latin typeface="Arial Narrow" pitchFamily="34" charset="0"/>
              </a:rPr>
              <a:t>of development work and WASH work is about change: changing attitudes, </a:t>
            </a:r>
            <a:r>
              <a:rPr lang="en-US" sz="2200" dirty="0" err="1">
                <a:latin typeface="Arial Narrow" pitchFamily="34" charset="0"/>
              </a:rPr>
              <a:t>behaviour</a:t>
            </a:r>
            <a:r>
              <a:rPr lang="en-US" sz="2200" dirty="0">
                <a:latin typeface="Arial Narrow" pitchFamily="34" charset="0"/>
              </a:rPr>
              <a:t> and institutions – all of this involves changing ‘culture. Addressing gender inequality is no different from any other change </a:t>
            </a:r>
            <a:r>
              <a:rPr lang="en-US" sz="2200" dirty="0" smtClean="0">
                <a:latin typeface="Arial Narrow" pitchFamily="34" charset="0"/>
              </a:rPr>
              <a:t>process.</a:t>
            </a:r>
          </a:p>
          <a:p>
            <a:pPr>
              <a:buFont typeface="Wingdings" pitchFamily="2" charset="2"/>
              <a:buChar char="§"/>
            </a:pPr>
            <a:r>
              <a:rPr lang="en-US" sz="2200" dirty="0" smtClean="0">
                <a:latin typeface="Arial Narrow" pitchFamily="34" charset="0"/>
              </a:rPr>
              <a:t>Using a strengths-based approach can encourage people to think and talk about their culture and values and to be open to changing</a:t>
            </a:r>
          </a:p>
          <a:p>
            <a:pPr marL="0" indent="0">
              <a:buNone/>
            </a:pPr>
            <a:endParaRPr lang="en-US" sz="1800" dirty="0">
              <a:latin typeface="Arial Narrow" pitchFamily="34" charset="0"/>
            </a:endParaRPr>
          </a:p>
          <a:p>
            <a:pPr marL="0" indent="0">
              <a:buNone/>
            </a:pPr>
            <a:r>
              <a:rPr lang="en-US" sz="1800" dirty="0" smtClean="0">
                <a:latin typeface="Arial Narrow" pitchFamily="34" charset="0"/>
              </a:rPr>
              <a:t>	‘</a:t>
            </a:r>
            <a:r>
              <a:rPr lang="en-US" dirty="0">
                <a:latin typeface="Arial Narrow" pitchFamily="34" charset="0"/>
              </a:rPr>
              <a:t>Development should not disregard existing traditional social order </a:t>
            </a:r>
            <a:r>
              <a:rPr lang="en-US" dirty="0" smtClean="0">
                <a:latin typeface="Arial Narrow" pitchFamily="34" charset="0"/>
              </a:rPr>
              <a:t>	but </a:t>
            </a:r>
            <a:r>
              <a:rPr lang="en-US" dirty="0">
                <a:latin typeface="Arial Narrow" pitchFamily="34" charset="0"/>
              </a:rPr>
              <a:t>seek to transform it.’ </a:t>
            </a:r>
            <a:endParaRPr lang="en-AU" sz="2800" dirty="0">
              <a:latin typeface="Arial Narrow" pitchFamily="34" charset="0"/>
            </a:endParaRPr>
          </a:p>
          <a:p>
            <a:pPr algn="r">
              <a:buFontTx/>
              <a:buChar char="-"/>
            </a:pPr>
            <a:r>
              <a:rPr lang="en-US" sz="1400" dirty="0" smtClean="0"/>
              <a:t>from </a:t>
            </a:r>
            <a:r>
              <a:rPr lang="en-US" sz="1400" dirty="0" err="1"/>
              <a:t>Soetan</a:t>
            </a:r>
            <a:r>
              <a:rPr lang="en-US" sz="1400" dirty="0"/>
              <a:t>, RO, 2001, </a:t>
            </a:r>
            <a:r>
              <a:rPr lang="en-US" sz="1400" i="1" dirty="0"/>
              <a:t>Culture, Gender and Development</a:t>
            </a:r>
            <a:r>
              <a:rPr lang="en-US" sz="1400" i="1" dirty="0" smtClean="0"/>
              <a:t>: A report submitted to the </a:t>
            </a:r>
          </a:p>
          <a:p>
            <a:pPr marL="0" indent="0" algn="r">
              <a:buNone/>
            </a:pPr>
            <a:r>
              <a:rPr lang="en-US" sz="1400" i="1" dirty="0" smtClean="0"/>
              <a:t>African Institute for Economic </a:t>
            </a:r>
            <a:r>
              <a:rPr lang="en-US" sz="1400" i="1" dirty="0"/>
              <a:t>Development and Planning (IDEP)</a:t>
            </a:r>
            <a:r>
              <a:rPr lang="en-US" sz="1400" dirty="0"/>
              <a:t>, Dakar, Senegal</a:t>
            </a:r>
            <a:endParaRPr lang="en-US" sz="1400" dirty="0">
              <a:latin typeface="Arial Narrow" pitchFamily="34" charset="0"/>
            </a:endParaRPr>
          </a:p>
          <a:p>
            <a:pPr lvl="0">
              <a:buFont typeface="Wingdings" pitchFamily="2" charset="2"/>
              <a:buChar char="§"/>
            </a:pPr>
            <a:endParaRPr lang="en-US" sz="1800" dirty="0">
              <a:latin typeface="Arial Narrow" pitchFamily="34" charset="0"/>
            </a:endParaRPr>
          </a:p>
          <a:p>
            <a:pPr lvl="0">
              <a:buFont typeface="Wingdings" pitchFamily="2" charset="2"/>
              <a:buChar char="§"/>
            </a:pPr>
            <a:endParaRPr lang="en-AU" sz="1800" dirty="0">
              <a:latin typeface="Arial Narrow" pitchFamily="34" charset="0"/>
            </a:endParaRPr>
          </a:p>
        </p:txBody>
      </p:sp>
      <p:pic>
        <p:nvPicPr>
          <p:cNvPr id="5" name="Picture 8" descr="IWDA"/>
          <p:cNvPicPr>
            <a:picLocks noChangeAspect="1" noChangeArrowheads="1"/>
          </p:cNvPicPr>
          <p:nvPr/>
        </p:nvPicPr>
        <p:blipFill>
          <a:blip r:embed="rId2" cstate="screen"/>
          <a:srcRect/>
          <a:stretch>
            <a:fillRect/>
          </a:stretch>
        </p:blipFill>
        <p:spPr bwMode="auto">
          <a:xfrm>
            <a:off x="395537" y="5875292"/>
            <a:ext cx="1817110" cy="786775"/>
          </a:xfrm>
          <a:prstGeom prst="rect">
            <a:avLst/>
          </a:prstGeom>
          <a:noFill/>
          <a:ln w="9525">
            <a:noFill/>
            <a:miter lim="800000"/>
            <a:headEnd/>
            <a:tailEnd/>
          </a:ln>
        </p:spPr>
      </p:pic>
      <p:pic>
        <p:nvPicPr>
          <p:cNvPr id="7" name="Picture 0" descr="ISF_LOGO.jpg"/>
          <p:cNvPicPr>
            <a:picLocks noChangeAspect="1" noChangeArrowheads="1"/>
          </p:cNvPicPr>
          <p:nvPr/>
        </p:nvPicPr>
        <p:blipFill>
          <a:blip r:embed="rId3" cstate="screen"/>
          <a:srcRect/>
          <a:stretch>
            <a:fillRect/>
          </a:stretch>
        </p:blipFill>
        <p:spPr bwMode="auto">
          <a:xfrm>
            <a:off x="5533764" y="5935635"/>
            <a:ext cx="3502732" cy="726432"/>
          </a:xfrm>
          <a:prstGeom prst="rect">
            <a:avLst/>
          </a:prstGeom>
          <a:noFill/>
          <a:ln w="9525">
            <a:noFill/>
            <a:miter lim="800000"/>
            <a:headEnd/>
            <a:tailEnd/>
          </a:ln>
        </p:spPr>
      </p:pic>
    </p:spTree>
    <p:extLst>
      <p:ext uri="{BB962C8B-B14F-4D97-AF65-F5344CB8AC3E}">
        <p14:creationId xmlns:p14="http://schemas.microsoft.com/office/powerpoint/2010/main" val="18407945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0" y="685800"/>
            <a:ext cx="9143999" cy="1143000"/>
          </a:xfrm>
        </p:spPr>
        <p:txBody>
          <a:bodyPr/>
          <a:lstStyle/>
          <a:p>
            <a:pPr lvl="0" algn="ctr">
              <a:defRPr/>
            </a:pPr>
            <a:r>
              <a:rPr lang="en-AU" sz="2500" i="1" dirty="0" smtClean="0"/>
              <a:t>Gender and culture: Remember that…</a:t>
            </a:r>
            <a:endParaRPr lang="en-US" sz="2500" dirty="0"/>
          </a:p>
        </p:txBody>
      </p:sp>
      <p:sp>
        <p:nvSpPr>
          <p:cNvPr id="21507" name="Content Placeholder 2"/>
          <p:cNvSpPr>
            <a:spLocks noGrp="1"/>
          </p:cNvSpPr>
          <p:nvPr>
            <p:ph idx="1"/>
          </p:nvPr>
        </p:nvSpPr>
        <p:spPr>
          <a:xfrm>
            <a:off x="357158" y="2060848"/>
            <a:ext cx="8535322" cy="4207831"/>
          </a:xfrm>
        </p:spPr>
        <p:txBody>
          <a:bodyPr/>
          <a:lstStyle/>
          <a:p>
            <a:pPr marL="0" indent="0">
              <a:buNone/>
            </a:pPr>
            <a:r>
              <a:rPr lang="en-US" sz="2000" dirty="0"/>
              <a:t>Sometimes change in the environment can reinforce gender inequalities and exacerbate women’s disadvantage:</a:t>
            </a:r>
            <a:endParaRPr lang="en-AU" sz="2000" dirty="0"/>
          </a:p>
          <a:p>
            <a:pPr marL="0" indent="0">
              <a:buNone/>
            </a:pPr>
            <a:endParaRPr lang="en-AU" sz="2000" dirty="0" smtClean="0"/>
          </a:p>
          <a:p>
            <a:pPr marL="0" indent="0">
              <a:buNone/>
            </a:pPr>
            <a:r>
              <a:rPr lang="en-AU" sz="2000" dirty="0"/>
              <a:t>	</a:t>
            </a:r>
            <a:r>
              <a:rPr lang="en-AU" sz="2000" dirty="0" smtClean="0"/>
              <a:t>‘</a:t>
            </a:r>
            <a:r>
              <a:rPr lang="en-AU" sz="2000" dirty="0"/>
              <a:t>Although toting water for families is considered to be the work of </a:t>
            </a:r>
            <a:r>
              <a:rPr lang="en-AU" sz="2000" dirty="0" smtClean="0"/>
              <a:t>	women </a:t>
            </a:r>
            <a:r>
              <a:rPr lang="en-AU" sz="2000" dirty="0"/>
              <a:t>and children, when it comes to toting water for pay, young </a:t>
            </a:r>
            <a:r>
              <a:rPr lang="en-AU" sz="2000" dirty="0" smtClean="0"/>
              <a:t>	men </a:t>
            </a:r>
            <a:r>
              <a:rPr lang="en-AU" sz="2000" dirty="0"/>
              <a:t>monopolise the work – using wheelbarrows and bicycles </a:t>
            </a:r>
            <a:r>
              <a:rPr lang="en-AU" sz="2000" dirty="0" smtClean="0"/>
              <a:t>	however</a:t>
            </a:r>
            <a:r>
              <a:rPr lang="en-AU" sz="2000" dirty="0"/>
              <a:t>, and not head loads</a:t>
            </a:r>
            <a:r>
              <a:rPr lang="en-AU" sz="2000" dirty="0" smtClean="0"/>
              <a:t>!’</a:t>
            </a:r>
          </a:p>
          <a:p>
            <a:pPr marL="0" indent="0" algn="r">
              <a:buNone/>
            </a:pPr>
            <a:r>
              <a:rPr lang="en-AU" sz="1400" i="1" dirty="0" smtClean="0"/>
              <a:t>Source</a:t>
            </a:r>
            <a:r>
              <a:rPr lang="en-AU" sz="1400" i="1" dirty="0"/>
              <a:t>: Tanzania Gender Networking Program</a:t>
            </a:r>
            <a:endParaRPr lang="en-AU" sz="1400" dirty="0"/>
          </a:p>
          <a:p>
            <a:pPr marL="0" indent="0" eaLnBrk="1" hangingPunct="1">
              <a:spcBef>
                <a:spcPts val="600"/>
              </a:spcBef>
              <a:spcAft>
                <a:spcPts val="600"/>
              </a:spcAft>
              <a:buNone/>
              <a:defRPr/>
            </a:pPr>
            <a:endParaRPr lang="en-AU" sz="1200" dirty="0" smtClean="0"/>
          </a:p>
          <a:p>
            <a:pPr eaLnBrk="1" hangingPunct="1">
              <a:spcBef>
                <a:spcPts val="600"/>
              </a:spcBef>
              <a:spcAft>
                <a:spcPts val="600"/>
              </a:spcAft>
              <a:buFont typeface="Wingdings" pitchFamily="2" charset="2"/>
              <a:buChar char="Ø"/>
              <a:defRPr/>
            </a:pPr>
            <a:r>
              <a:rPr lang="en-AU" sz="2000" dirty="0" smtClean="0"/>
              <a:t>So it is important that we consider the gender implications of everything we do.</a:t>
            </a:r>
            <a:endParaRPr lang="en-AU" sz="2000" dirty="0"/>
          </a:p>
        </p:txBody>
      </p:sp>
      <p:pic>
        <p:nvPicPr>
          <p:cNvPr id="5" name="Picture 8" descr="IWDA"/>
          <p:cNvPicPr>
            <a:picLocks noChangeAspect="1" noChangeArrowheads="1"/>
          </p:cNvPicPr>
          <p:nvPr/>
        </p:nvPicPr>
        <p:blipFill>
          <a:blip r:embed="rId2" cstate="screen"/>
          <a:srcRect/>
          <a:stretch>
            <a:fillRect/>
          </a:stretch>
        </p:blipFill>
        <p:spPr bwMode="auto">
          <a:xfrm>
            <a:off x="395537" y="5875292"/>
            <a:ext cx="1817110" cy="786775"/>
          </a:xfrm>
          <a:prstGeom prst="rect">
            <a:avLst/>
          </a:prstGeom>
          <a:noFill/>
          <a:ln w="9525">
            <a:noFill/>
            <a:miter lim="800000"/>
            <a:headEnd/>
            <a:tailEnd/>
          </a:ln>
        </p:spPr>
      </p:pic>
      <p:pic>
        <p:nvPicPr>
          <p:cNvPr id="7" name="Picture 0" descr="ISF_LOGO.jpg"/>
          <p:cNvPicPr>
            <a:picLocks noChangeAspect="1" noChangeArrowheads="1"/>
          </p:cNvPicPr>
          <p:nvPr/>
        </p:nvPicPr>
        <p:blipFill>
          <a:blip r:embed="rId3" cstate="screen"/>
          <a:srcRect/>
          <a:stretch>
            <a:fillRect/>
          </a:stretch>
        </p:blipFill>
        <p:spPr bwMode="auto">
          <a:xfrm>
            <a:off x="5533764" y="5935635"/>
            <a:ext cx="3502732" cy="726432"/>
          </a:xfrm>
          <a:prstGeom prst="rect">
            <a:avLst/>
          </a:prstGeom>
          <a:noFill/>
          <a:ln w="9525">
            <a:noFill/>
            <a:miter lim="800000"/>
            <a:headEnd/>
            <a:tailEnd/>
          </a:ln>
        </p:spPr>
      </p:pic>
    </p:spTree>
    <p:extLst>
      <p:ext uri="{BB962C8B-B14F-4D97-AF65-F5344CB8AC3E}">
        <p14:creationId xmlns:p14="http://schemas.microsoft.com/office/powerpoint/2010/main" val="40720335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AU" dirty="0" smtClean="0"/>
              <a:t>Webinar tools</a:t>
            </a:r>
            <a:endParaRPr lang="en-AU" dirty="0"/>
          </a:p>
        </p:txBody>
      </p:sp>
      <p:sp>
        <p:nvSpPr>
          <p:cNvPr id="14" name="Content Placeholder 13"/>
          <p:cNvSpPr>
            <a:spLocks noGrp="1"/>
          </p:cNvSpPr>
          <p:nvPr>
            <p:ph idx="1"/>
          </p:nvPr>
        </p:nvSpPr>
        <p:spPr>
          <a:xfrm>
            <a:off x="539552" y="2060848"/>
            <a:ext cx="8206680" cy="3733800"/>
          </a:xfrm>
        </p:spPr>
        <p:txBody>
          <a:bodyPr/>
          <a:lstStyle/>
          <a:p>
            <a:pPr>
              <a:spcBef>
                <a:spcPts val="600"/>
              </a:spcBef>
              <a:spcAft>
                <a:spcPts val="600"/>
              </a:spcAft>
              <a:buFont typeface="Courier New" pitchFamily="49" charset="0"/>
              <a:buChar char="o"/>
            </a:pPr>
            <a:r>
              <a:rPr lang="en-AU" sz="2800" b="1" dirty="0" smtClean="0"/>
              <a:t>Feedback </a:t>
            </a:r>
            <a:r>
              <a:rPr lang="en-AU" sz="2800" dirty="0" smtClean="0"/>
              <a:t>– yes/no, slow down, speed up</a:t>
            </a:r>
          </a:p>
          <a:p>
            <a:pPr>
              <a:spcBef>
                <a:spcPts val="600"/>
              </a:spcBef>
              <a:spcAft>
                <a:spcPts val="600"/>
              </a:spcAft>
              <a:buFont typeface="Courier New" pitchFamily="49" charset="0"/>
              <a:buChar char="o"/>
            </a:pPr>
            <a:r>
              <a:rPr lang="en-AU" sz="2800" b="1" dirty="0" smtClean="0"/>
              <a:t>Chat </a:t>
            </a:r>
            <a:r>
              <a:rPr lang="en-AU" sz="2800" dirty="0" smtClean="0"/>
              <a:t>– left hand side of the screen</a:t>
            </a:r>
          </a:p>
          <a:p>
            <a:pPr>
              <a:spcBef>
                <a:spcPts val="600"/>
              </a:spcBef>
              <a:spcAft>
                <a:spcPts val="600"/>
              </a:spcAft>
              <a:buFont typeface="Courier New" pitchFamily="49" charset="0"/>
              <a:buChar char="o"/>
            </a:pPr>
            <a:r>
              <a:rPr lang="en-AU" sz="2800" b="1" dirty="0" smtClean="0"/>
              <a:t>Polls </a:t>
            </a:r>
            <a:r>
              <a:rPr lang="en-AU" sz="2800" dirty="0" smtClean="0"/>
              <a:t>– like the one you’ve just used</a:t>
            </a:r>
          </a:p>
        </p:txBody>
      </p:sp>
      <p:pic>
        <p:nvPicPr>
          <p:cNvPr id="17" name="Picture 8" descr="IWDA"/>
          <p:cNvPicPr>
            <a:picLocks noChangeAspect="1" noChangeArrowheads="1"/>
          </p:cNvPicPr>
          <p:nvPr/>
        </p:nvPicPr>
        <p:blipFill>
          <a:blip r:embed="rId3" cstate="screen"/>
          <a:srcRect/>
          <a:stretch>
            <a:fillRect/>
          </a:stretch>
        </p:blipFill>
        <p:spPr bwMode="auto">
          <a:xfrm>
            <a:off x="395537" y="5875292"/>
            <a:ext cx="1817110" cy="786775"/>
          </a:xfrm>
          <a:prstGeom prst="rect">
            <a:avLst/>
          </a:prstGeom>
          <a:noFill/>
          <a:ln w="9525">
            <a:noFill/>
            <a:miter lim="800000"/>
            <a:headEnd/>
            <a:tailEnd/>
          </a:ln>
        </p:spPr>
      </p:pic>
      <p:pic>
        <p:nvPicPr>
          <p:cNvPr id="18" name="Picture 0" descr="ISF_LOGO.jpg"/>
          <p:cNvPicPr>
            <a:picLocks noChangeAspect="1" noChangeArrowheads="1"/>
          </p:cNvPicPr>
          <p:nvPr/>
        </p:nvPicPr>
        <p:blipFill>
          <a:blip r:embed="rId4" cstate="screen"/>
          <a:srcRect/>
          <a:stretch>
            <a:fillRect/>
          </a:stretch>
        </p:blipFill>
        <p:spPr bwMode="auto">
          <a:xfrm>
            <a:off x="5533764" y="5935635"/>
            <a:ext cx="3502732" cy="7264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0" y="685800"/>
            <a:ext cx="9143999" cy="1143000"/>
          </a:xfrm>
        </p:spPr>
        <p:txBody>
          <a:bodyPr/>
          <a:lstStyle/>
          <a:p>
            <a:pPr lvl="0" algn="ctr">
              <a:defRPr/>
            </a:pPr>
            <a:r>
              <a:rPr lang="en-AU" sz="2500" i="1" dirty="0" smtClean="0"/>
              <a:t>Gender at different levels</a:t>
            </a:r>
            <a:endParaRPr lang="en-US" sz="2500" dirty="0"/>
          </a:p>
        </p:txBody>
      </p:sp>
      <p:sp>
        <p:nvSpPr>
          <p:cNvPr id="21507" name="Content Placeholder 2"/>
          <p:cNvSpPr>
            <a:spLocks noGrp="1"/>
          </p:cNvSpPr>
          <p:nvPr>
            <p:ph idx="1"/>
          </p:nvPr>
        </p:nvSpPr>
        <p:spPr>
          <a:xfrm>
            <a:off x="357158" y="2060848"/>
            <a:ext cx="8535322" cy="4207831"/>
          </a:xfrm>
        </p:spPr>
        <p:txBody>
          <a:bodyPr/>
          <a:lstStyle/>
          <a:p>
            <a:pPr marL="0" indent="0">
              <a:buNone/>
            </a:pPr>
            <a:r>
              <a:rPr lang="en-AU" dirty="0" smtClean="0"/>
              <a:t>Gender inequality needs to be addressed at all levels – family, community, in organisations, from local to national level</a:t>
            </a:r>
          </a:p>
          <a:p>
            <a:pPr marL="0" indent="0">
              <a:buNone/>
            </a:pPr>
            <a:endParaRPr lang="en-AU" sz="2000" dirty="0"/>
          </a:p>
          <a:p>
            <a:pPr marL="0" indent="0">
              <a:buNone/>
            </a:pPr>
            <a:r>
              <a:rPr lang="en-AU" sz="2800" dirty="0" smtClean="0"/>
              <a:t>‘Needless to say that the household is the most complicated site and many efforts need to be initiated here to bring changes in gender relations</a:t>
            </a:r>
            <a:r>
              <a:rPr lang="en-AU" sz="2000" dirty="0" smtClean="0"/>
              <a:t>’</a:t>
            </a:r>
          </a:p>
          <a:p>
            <a:pPr marL="0" indent="0" algn="r">
              <a:buNone/>
            </a:pPr>
            <a:r>
              <a:rPr lang="en-AU" sz="2000" dirty="0" smtClean="0"/>
              <a:t>- </a:t>
            </a:r>
            <a:r>
              <a:rPr lang="en-AU" sz="2000" dirty="0" err="1" smtClean="0"/>
              <a:t>Smita</a:t>
            </a:r>
            <a:r>
              <a:rPr lang="en-AU" sz="2000" dirty="0" smtClean="0"/>
              <a:t> Mishra Panda</a:t>
            </a:r>
            <a:endParaRPr lang="en-AU" sz="2000" dirty="0"/>
          </a:p>
        </p:txBody>
      </p:sp>
      <p:pic>
        <p:nvPicPr>
          <p:cNvPr id="5" name="Picture 8" descr="IWDA"/>
          <p:cNvPicPr>
            <a:picLocks noChangeAspect="1" noChangeArrowheads="1"/>
          </p:cNvPicPr>
          <p:nvPr/>
        </p:nvPicPr>
        <p:blipFill>
          <a:blip r:embed="rId2" cstate="screen"/>
          <a:srcRect/>
          <a:stretch>
            <a:fillRect/>
          </a:stretch>
        </p:blipFill>
        <p:spPr bwMode="auto">
          <a:xfrm>
            <a:off x="395537" y="5875292"/>
            <a:ext cx="1817110" cy="786775"/>
          </a:xfrm>
          <a:prstGeom prst="rect">
            <a:avLst/>
          </a:prstGeom>
          <a:noFill/>
          <a:ln w="9525">
            <a:noFill/>
            <a:miter lim="800000"/>
            <a:headEnd/>
            <a:tailEnd/>
          </a:ln>
        </p:spPr>
      </p:pic>
      <p:pic>
        <p:nvPicPr>
          <p:cNvPr id="7" name="Picture 0" descr="ISF_LOGO.jpg"/>
          <p:cNvPicPr>
            <a:picLocks noChangeAspect="1" noChangeArrowheads="1"/>
          </p:cNvPicPr>
          <p:nvPr/>
        </p:nvPicPr>
        <p:blipFill>
          <a:blip r:embed="rId3" cstate="screen"/>
          <a:srcRect/>
          <a:stretch>
            <a:fillRect/>
          </a:stretch>
        </p:blipFill>
        <p:spPr bwMode="auto">
          <a:xfrm>
            <a:off x="5533764" y="5935635"/>
            <a:ext cx="3502732" cy="726432"/>
          </a:xfrm>
          <a:prstGeom prst="rect">
            <a:avLst/>
          </a:prstGeom>
          <a:noFill/>
          <a:ln w="9525">
            <a:noFill/>
            <a:miter lim="800000"/>
            <a:headEnd/>
            <a:tailEnd/>
          </a:ln>
        </p:spPr>
      </p:pic>
    </p:spTree>
    <p:extLst>
      <p:ext uri="{BB962C8B-B14F-4D97-AF65-F5344CB8AC3E}">
        <p14:creationId xmlns:p14="http://schemas.microsoft.com/office/powerpoint/2010/main" val="40904290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0" y="685800"/>
            <a:ext cx="9143999" cy="1143000"/>
          </a:xfrm>
        </p:spPr>
        <p:txBody>
          <a:bodyPr/>
          <a:lstStyle/>
          <a:p>
            <a:pPr lvl="0" algn="ctr">
              <a:defRPr/>
            </a:pPr>
            <a:r>
              <a:rPr lang="en-AU" sz="2500" i="1" dirty="0" smtClean="0"/>
              <a:t>How WASH impacts on gender roles and relations</a:t>
            </a:r>
            <a:endParaRPr lang="en-US" sz="2500" dirty="0"/>
          </a:p>
        </p:txBody>
      </p:sp>
      <p:sp>
        <p:nvSpPr>
          <p:cNvPr id="21507" name="Content Placeholder 2"/>
          <p:cNvSpPr>
            <a:spLocks noGrp="1"/>
          </p:cNvSpPr>
          <p:nvPr>
            <p:ph idx="1"/>
          </p:nvPr>
        </p:nvSpPr>
        <p:spPr>
          <a:xfrm>
            <a:off x="357158" y="2060848"/>
            <a:ext cx="8535322" cy="4207831"/>
          </a:xfrm>
        </p:spPr>
        <p:txBody>
          <a:bodyPr/>
          <a:lstStyle/>
          <a:p>
            <a:pPr marL="0" indent="0">
              <a:buNone/>
            </a:pPr>
            <a:r>
              <a:rPr lang="en-AU" dirty="0" smtClean="0"/>
              <a:t>Look for more stories in the resource material on the Gender Page of the Inclusive WASH website. There are many case studies in:</a:t>
            </a:r>
          </a:p>
          <a:p>
            <a:pPr marL="0" indent="0">
              <a:buNone/>
            </a:pPr>
            <a:endParaRPr lang="en-AU" sz="2000" dirty="0"/>
          </a:p>
          <a:p>
            <a:r>
              <a:rPr lang="en-AU" sz="2000" dirty="0" smtClean="0"/>
              <a:t>For Her It’s the Big Issue </a:t>
            </a:r>
            <a:r>
              <a:rPr lang="en-AU" sz="2000" smtClean="0"/>
              <a:t>Evidence Report</a:t>
            </a:r>
            <a:endParaRPr lang="en-AU" sz="2000" dirty="0" smtClean="0"/>
          </a:p>
          <a:p>
            <a:r>
              <a:rPr lang="en-AU" sz="2000" dirty="0" smtClean="0"/>
              <a:t>UNDP and GWA’s Mainstreaming Gender in Water Management Resource Guide  </a:t>
            </a:r>
          </a:p>
          <a:p>
            <a:pPr marL="0" indent="0">
              <a:buNone/>
            </a:pPr>
            <a:endParaRPr lang="en-AU" sz="2000" dirty="0"/>
          </a:p>
        </p:txBody>
      </p:sp>
      <p:pic>
        <p:nvPicPr>
          <p:cNvPr id="5" name="Picture 8" descr="IWDA"/>
          <p:cNvPicPr>
            <a:picLocks noChangeAspect="1" noChangeArrowheads="1"/>
          </p:cNvPicPr>
          <p:nvPr/>
        </p:nvPicPr>
        <p:blipFill>
          <a:blip r:embed="rId2" cstate="screen"/>
          <a:srcRect/>
          <a:stretch>
            <a:fillRect/>
          </a:stretch>
        </p:blipFill>
        <p:spPr bwMode="auto">
          <a:xfrm>
            <a:off x="395537" y="5875292"/>
            <a:ext cx="1817110" cy="786775"/>
          </a:xfrm>
          <a:prstGeom prst="rect">
            <a:avLst/>
          </a:prstGeom>
          <a:noFill/>
          <a:ln w="9525">
            <a:noFill/>
            <a:miter lim="800000"/>
            <a:headEnd/>
            <a:tailEnd/>
          </a:ln>
        </p:spPr>
      </p:pic>
      <p:pic>
        <p:nvPicPr>
          <p:cNvPr id="7" name="Picture 0" descr="ISF_LOGO.jpg"/>
          <p:cNvPicPr>
            <a:picLocks noChangeAspect="1" noChangeArrowheads="1"/>
          </p:cNvPicPr>
          <p:nvPr/>
        </p:nvPicPr>
        <p:blipFill>
          <a:blip r:embed="rId3" cstate="screen"/>
          <a:srcRect/>
          <a:stretch>
            <a:fillRect/>
          </a:stretch>
        </p:blipFill>
        <p:spPr bwMode="auto">
          <a:xfrm>
            <a:off x="5533764" y="5935635"/>
            <a:ext cx="3502732" cy="726432"/>
          </a:xfrm>
          <a:prstGeom prst="rect">
            <a:avLst/>
          </a:prstGeom>
          <a:noFill/>
          <a:ln w="9525">
            <a:noFill/>
            <a:miter lim="800000"/>
            <a:headEnd/>
            <a:tailEnd/>
          </a:ln>
        </p:spPr>
      </p:pic>
    </p:spTree>
    <p:extLst>
      <p:ext uri="{BB962C8B-B14F-4D97-AF65-F5344CB8AC3E}">
        <p14:creationId xmlns:p14="http://schemas.microsoft.com/office/powerpoint/2010/main" val="39814216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500034" y="857232"/>
            <a:ext cx="8643966" cy="777875"/>
          </a:xfrm>
        </p:spPr>
        <p:txBody>
          <a:bodyPr/>
          <a:lstStyle/>
          <a:p>
            <a:pPr eaLnBrk="1" hangingPunct="1"/>
            <a:r>
              <a:rPr lang="en-US" sz="3200" b="1" smtClean="0"/>
              <a:t>Topic 3: What </a:t>
            </a:r>
            <a:r>
              <a:rPr lang="en-US" sz="3200" b="1" dirty="0" smtClean="0"/>
              <a:t>do good gender outcomes look like?</a:t>
            </a:r>
          </a:p>
        </p:txBody>
      </p:sp>
      <p:sp>
        <p:nvSpPr>
          <p:cNvPr id="21507" name="Rectangle 3"/>
          <p:cNvSpPr>
            <a:spLocks noGrp="1" noChangeArrowheads="1"/>
          </p:cNvSpPr>
          <p:nvPr>
            <p:ph type="body" idx="1"/>
          </p:nvPr>
        </p:nvSpPr>
        <p:spPr>
          <a:xfrm>
            <a:off x="323850" y="2428868"/>
            <a:ext cx="8229600" cy="3654432"/>
          </a:xfrm>
        </p:spPr>
        <p:txBody>
          <a:bodyPr/>
          <a:lstStyle/>
          <a:p>
            <a:r>
              <a:rPr lang="en-US" sz="3200" dirty="0" smtClean="0"/>
              <a:t>Have you made gender a focus of your WASH work? What did you do? How did it go? </a:t>
            </a:r>
          </a:p>
        </p:txBody>
      </p:sp>
      <p:pic>
        <p:nvPicPr>
          <p:cNvPr id="4" name="Picture 8" descr="IWDA"/>
          <p:cNvPicPr>
            <a:picLocks noChangeAspect="1" noChangeArrowheads="1"/>
          </p:cNvPicPr>
          <p:nvPr/>
        </p:nvPicPr>
        <p:blipFill>
          <a:blip r:embed="rId3" cstate="screen"/>
          <a:srcRect/>
          <a:stretch>
            <a:fillRect/>
          </a:stretch>
        </p:blipFill>
        <p:spPr bwMode="auto">
          <a:xfrm>
            <a:off x="395537" y="5875292"/>
            <a:ext cx="1817110" cy="786775"/>
          </a:xfrm>
          <a:prstGeom prst="rect">
            <a:avLst/>
          </a:prstGeom>
          <a:noFill/>
          <a:ln w="9525">
            <a:noFill/>
            <a:miter lim="800000"/>
            <a:headEnd/>
            <a:tailEnd/>
          </a:ln>
        </p:spPr>
      </p:pic>
      <p:pic>
        <p:nvPicPr>
          <p:cNvPr id="5" name="Picture 0" descr="ISF_LOGO.jpg"/>
          <p:cNvPicPr>
            <a:picLocks noChangeAspect="1" noChangeArrowheads="1"/>
          </p:cNvPicPr>
          <p:nvPr/>
        </p:nvPicPr>
        <p:blipFill>
          <a:blip r:embed="rId4" cstate="screen"/>
          <a:srcRect/>
          <a:stretch>
            <a:fillRect/>
          </a:stretch>
        </p:blipFill>
        <p:spPr bwMode="auto">
          <a:xfrm>
            <a:off x="5533764" y="5935635"/>
            <a:ext cx="3502732" cy="7264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rgbClr val="BC005A"/>
                </a:solidFill>
              </a:rPr>
              <a:t>Different kinds of gender outcomes</a:t>
            </a:r>
            <a:endParaRPr lang="en-US" dirty="0">
              <a:solidFill>
                <a:srgbClr val="BC005A"/>
              </a:solidFill>
            </a:endParaRPr>
          </a:p>
        </p:txBody>
      </p:sp>
      <p:sp>
        <p:nvSpPr>
          <p:cNvPr id="4" name="Content Placeholder 2"/>
          <p:cNvSpPr txBox="1">
            <a:spLocks/>
          </p:cNvSpPr>
          <p:nvPr/>
        </p:nvSpPr>
        <p:spPr bwMode="auto">
          <a:xfrm>
            <a:off x="285720" y="2285992"/>
            <a:ext cx="8429684" cy="4429156"/>
          </a:xfrm>
          <a:prstGeom prst="rect">
            <a:avLst/>
          </a:prstGeom>
          <a:solidFill>
            <a:srgbClr val="890041"/>
          </a:solid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None/>
              <a:tabLst/>
              <a:defRPr/>
            </a:pPr>
            <a:r>
              <a:rPr lang="en-AU" sz="3200" u="sng" kern="0" dirty="0" smtClean="0">
                <a:solidFill>
                  <a:schemeClr val="bg1"/>
                </a:solidFill>
                <a:latin typeface="+mn-lt"/>
              </a:rPr>
              <a:t>Practical</a:t>
            </a:r>
            <a:r>
              <a:rPr kumimoji="0" lang="en-AU" sz="3200" b="0" i="0" u="sng" strike="noStrike" kern="0" cap="none" spc="0" normalizeH="0" baseline="0" noProof="0" dirty="0" smtClean="0">
                <a:ln>
                  <a:noFill/>
                </a:ln>
                <a:solidFill>
                  <a:schemeClr val="bg1"/>
                </a:solidFill>
                <a:effectLst/>
                <a:uLnTx/>
                <a:uFillTx/>
                <a:latin typeface="+mn-lt"/>
                <a:ea typeface="+mn-ea"/>
                <a:cs typeface="+mn-cs"/>
              </a:rPr>
              <a:t> gender needs</a:t>
            </a:r>
            <a:r>
              <a:rPr kumimoji="0" lang="en-AU" sz="3200" b="0" i="0" strike="noStrike" kern="0" cap="none" spc="0" normalizeH="0" baseline="0" noProof="0" dirty="0" smtClean="0">
                <a:ln>
                  <a:noFill/>
                </a:ln>
                <a:solidFill>
                  <a:schemeClr val="bg1"/>
                </a:solidFill>
                <a:effectLst/>
                <a:uLnTx/>
                <a:uFillTx/>
                <a:latin typeface="+mn-lt"/>
                <a:ea typeface="+mn-ea"/>
                <a:cs typeface="+mn-cs"/>
              </a:rPr>
              <a:t> </a:t>
            </a:r>
            <a:r>
              <a:rPr kumimoji="0" lang="en-AU" sz="3200" b="0" i="0" u="none" strike="noStrike" kern="0" cap="none" spc="0" normalizeH="0" baseline="0" noProof="0" dirty="0" smtClean="0">
                <a:ln>
                  <a:noFill/>
                </a:ln>
                <a:solidFill>
                  <a:schemeClr val="bg1"/>
                </a:solidFill>
                <a:effectLst/>
                <a:uLnTx/>
                <a:uFillTx/>
                <a:latin typeface="+mn-lt"/>
                <a:ea typeface="+mn-ea"/>
                <a:cs typeface="+mn-cs"/>
              </a:rPr>
              <a:t>are those related to needs that arise from women’s usual roles and labour</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None/>
              <a:tabLst/>
              <a:defRPr/>
            </a:pPr>
            <a:endParaRPr kumimoji="0" lang="en-AU" sz="3200" b="0" i="0" u="none" strike="noStrike" kern="0" cap="none" spc="0" normalizeH="0" baseline="0" noProof="0" dirty="0" smtClean="0">
              <a:ln>
                <a:noFill/>
              </a:ln>
              <a:solidFill>
                <a:schemeClr val="bg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None/>
              <a:tabLst/>
              <a:defRPr/>
            </a:pPr>
            <a:r>
              <a:rPr lang="en-AU" sz="3200" u="sng" kern="0" dirty="0" smtClean="0">
                <a:solidFill>
                  <a:schemeClr val="bg1"/>
                </a:solidFill>
                <a:latin typeface="+mn-lt"/>
              </a:rPr>
              <a:t>Strategic gender interests</a:t>
            </a:r>
            <a:r>
              <a:rPr lang="en-AU" sz="3200" kern="0" dirty="0" smtClean="0">
                <a:solidFill>
                  <a:schemeClr val="bg1"/>
                </a:solidFill>
                <a:latin typeface="+mn-lt"/>
              </a:rPr>
              <a:t> address and challenge the power relations between women and men</a:t>
            </a:r>
            <a:endParaRPr kumimoji="0" lang="en-AU" sz="3200" b="0" i="0" u="none" strike="noStrike" kern="0" cap="none" spc="0" normalizeH="0" baseline="0" noProof="0" dirty="0" smtClean="0">
              <a:ln>
                <a:noFill/>
              </a:ln>
              <a:solidFill>
                <a:schemeClr val="bg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None/>
              <a:tabLst/>
              <a:defRPr/>
            </a:pPr>
            <a:endParaRPr kumimoji="0" lang="en-AU" sz="2400" b="0" i="0" u="none" strike="noStrike" kern="0" cap="none" spc="0" normalizeH="0" baseline="0" noProof="0" dirty="0" smtClean="0">
              <a:ln>
                <a:noFill/>
              </a:ln>
              <a:solidFill>
                <a:schemeClr val="bg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gt;"/>
              <a:tabLst/>
              <a:defRPr/>
            </a:pPr>
            <a:endParaRPr kumimoji="0" lang="en-US" sz="2400" b="0" i="0" u="none" strike="noStrike" kern="0" cap="none" spc="0" normalizeH="0" baseline="0" noProof="0" dirty="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451" y="3071810"/>
            <a:ext cx="7878763" cy="1143000"/>
          </a:xfrm>
        </p:spPr>
        <p:txBody>
          <a:bodyPr/>
          <a:lstStyle/>
          <a:p>
            <a:r>
              <a:rPr lang="en-AU" dirty="0" smtClean="0"/>
              <a:t>Some of the following examples are drawn from research in the Pacific and East Timor...</a:t>
            </a:r>
            <a:br>
              <a:rPr lang="en-AU" dirty="0" smtClean="0"/>
            </a:br>
            <a:r>
              <a:rPr lang="en-AU" dirty="0" smtClean="0"/>
              <a:t/>
            </a:r>
            <a:br>
              <a:rPr lang="en-AU" dirty="0" smtClean="0"/>
            </a:br>
            <a:r>
              <a:rPr lang="en-AU" dirty="0" smtClean="0"/>
              <a:t>others are based on other studies of links between gender and WASH</a:t>
            </a:r>
            <a:endParaRPr lang="en-US" dirty="0"/>
          </a:p>
        </p:txBody>
      </p:sp>
      <p:pic>
        <p:nvPicPr>
          <p:cNvPr id="3" name="Picture 12"/>
          <p:cNvPicPr>
            <a:picLocks noChangeAspect="1" noChangeArrowheads="1"/>
          </p:cNvPicPr>
          <p:nvPr/>
        </p:nvPicPr>
        <p:blipFill>
          <a:blip r:embed="rId2" cstate="screen"/>
          <a:srcRect/>
          <a:stretch>
            <a:fillRect/>
          </a:stretch>
        </p:blipFill>
        <p:spPr bwMode="auto">
          <a:xfrm>
            <a:off x="1428728" y="952845"/>
            <a:ext cx="1785950" cy="547329"/>
          </a:xfrm>
          <a:prstGeom prst="rect">
            <a:avLst/>
          </a:prstGeom>
          <a:noFill/>
          <a:ln w="9525">
            <a:noFill/>
            <a:miter lim="800000"/>
            <a:headEnd/>
            <a:tailEnd/>
          </a:ln>
        </p:spPr>
      </p:pic>
      <p:pic>
        <p:nvPicPr>
          <p:cNvPr id="4" name="Picture 13"/>
          <p:cNvPicPr>
            <a:picLocks noChangeAspect="1" noChangeArrowheads="1"/>
          </p:cNvPicPr>
          <p:nvPr/>
        </p:nvPicPr>
        <p:blipFill>
          <a:blip r:embed="rId3" cstate="screen"/>
          <a:srcRect/>
          <a:stretch>
            <a:fillRect/>
          </a:stretch>
        </p:blipFill>
        <p:spPr bwMode="auto">
          <a:xfrm>
            <a:off x="41254" y="928670"/>
            <a:ext cx="1316036" cy="524230"/>
          </a:xfrm>
          <a:prstGeom prst="rect">
            <a:avLst/>
          </a:prstGeom>
          <a:noFill/>
          <a:ln w="9525">
            <a:noFill/>
            <a:miter lim="800000"/>
            <a:headEnd/>
            <a:tailEnd/>
          </a:ln>
        </p:spPr>
      </p:pic>
      <p:pic>
        <p:nvPicPr>
          <p:cNvPr id="5" name="Picture 8" descr="IWDA"/>
          <p:cNvPicPr>
            <a:picLocks noChangeAspect="1" noChangeArrowheads="1"/>
          </p:cNvPicPr>
          <p:nvPr/>
        </p:nvPicPr>
        <p:blipFill>
          <a:blip r:embed="rId4" cstate="screen"/>
          <a:srcRect/>
          <a:stretch>
            <a:fillRect/>
          </a:stretch>
        </p:blipFill>
        <p:spPr bwMode="auto">
          <a:xfrm>
            <a:off x="5345888" y="1000108"/>
            <a:ext cx="1154938" cy="500066"/>
          </a:xfrm>
          <a:prstGeom prst="rect">
            <a:avLst/>
          </a:prstGeom>
          <a:noFill/>
          <a:ln w="9525">
            <a:noFill/>
            <a:miter lim="800000"/>
            <a:headEnd/>
            <a:tailEnd/>
          </a:ln>
        </p:spPr>
      </p:pic>
      <p:pic>
        <p:nvPicPr>
          <p:cNvPr id="6" name="Picture 0" descr="ISF_LOGO.jpg"/>
          <p:cNvPicPr>
            <a:picLocks noChangeAspect="1" noChangeArrowheads="1"/>
          </p:cNvPicPr>
          <p:nvPr/>
        </p:nvPicPr>
        <p:blipFill>
          <a:blip r:embed="rId5" cstate="screen"/>
          <a:srcRect/>
          <a:stretch>
            <a:fillRect/>
          </a:stretch>
        </p:blipFill>
        <p:spPr bwMode="auto">
          <a:xfrm>
            <a:off x="6500826" y="966815"/>
            <a:ext cx="2571768" cy="533359"/>
          </a:xfrm>
          <a:prstGeom prst="rect">
            <a:avLst/>
          </a:prstGeom>
          <a:noFill/>
          <a:ln w="9525">
            <a:noFill/>
            <a:miter lim="800000"/>
            <a:headEnd/>
            <a:tailEnd/>
          </a:ln>
        </p:spPr>
      </p:pic>
      <p:pic>
        <p:nvPicPr>
          <p:cNvPr id="8" name="Picture 11"/>
          <p:cNvPicPr>
            <a:picLocks noChangeAspect="1" noChangeArrowheads="1"/>
          </p:cNvPicPr>
          <p:nvPr/>
        </p:nvPicPr>
        <p:blipFill>
          <a:blip r:embed="rId6" cstate="screen"/>
          <a:srcRect/>
          <a:stretch>
            <a:fillRect/>
          </a:stretch>
        </p:blipFill>
        <p:spPr bwMode="auto">
          <a:xfrm>
            <a:off x="3456016" y="1000108"/>
            <a:ext cx="1758926" cy="3571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3"/>
          <p:cNvSpPr/>
          <p:nvPr/>
        </p:nvSpPr>
        <p:spPr bwMode="auto">
          <a:xfrm>
            <a:off x="428596" y="2786058"/>
            <a:ext cx="8215370" cy="2500330"/>
          </a:xfrm>
          <a:prstGeom prst="wedgeRoundRectCallout">
            <a:avLst>
              <a:gd name="adj1" fmla="val -44145"/>
              <a:gd name="adj2" fmla="val 68398"/>
              <a:gd name="adj3" fmla="val 16667"/>
            </a:avLst>
          </a:prstGeom>
          <a:solidFill>
            <a:srgbClr val="89004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AU" i="1" dirty="0" smtClean="0">
                <a:solidFill>
                  <a:schemeClr val="bg1"/>
                </a:solidFill>
                <a:latin typeface="+mn-lt"/>
              </a:rPr>
              <a:t>‘The response to women has changed, they are more listened to, there is more trust of women. Whatever project women take a lead in, it is a success. For example in health issues, drainage, compost. Women have gained respect’ (</a:t>
            </a:r>
            <a:r>
              <a:rPr lang="en-AU" i="1" dirty="0" err="1">
                <a:solidFill>
                  <a:schemeClr val="bg1"/>
                </a:solidFill>
                <a:latin typeface="+mn-lt"/>
              </a:rPr>
              <a:t>S</a:t>
            </a:r>
            <a:r>
              <a:rPr lang="en-AU" i="1" dirty="0" err="1" smtClean="0">
                <a:solidFill>
                  <a:schemeClr val="bg1"/>
                </a:solidFill>
                <a:latin typeface="+mn-lt"/>
              </a:rPr>
              <a:t>enikau</a:t>
            </a:r>
            <a:r>
              <a:rPr lang="en-AU" i="1" dirty="0" smtClean="0">
                <a:solidFill>
                  <a:schemeClr val="bg1"/>
                </a:solidFill>
                <a:latin typeface="+mn-lt"/>
              </a:rPr>
              <a:t> village, woman)</a:t>
            </a:r>
            <a:endParaRPr kumimoji="0" lang="en-US" sz="2400" b="0" i="1" u="none" strike="noStrike" cap="none" normalizeH="0" baseline="0" dirty="0" smtClean="0">
              <a:ln>
                <a:noFill/>
              </a:ln>
              <a:solidFill>
                <a:schemeClr val="bg1"/>
              </a:solidFill>
              <a:effectLst/>
              <a:latin typeface="+mn-lt"/>
            </a:endParaRPr>
          </a:p>
        </p:txBody>
      </p:sp>
      <p:sp>
        <p:nvSpPr>
          <p:cNvPr id="3" name="Title 1"/>
          <p:cNvSpPr>
            <a:spLocks noGrp="1"/>
          </p:cNvSpPr>
          <p:nvPr>
            <p:ph type="title"/>
          </p:nvPr>
        </p:nvSpPr>
        <p:spPr>
          <a:xfrm>
            <a:off x="561975" y="685800"/>
            <a:ext cx="5724537" cy="1143000"/>
          </a:xfrm>
        </p:spPr>
        <p:txBody>
          <a:bodyPr/>
          <a:lstStyle/>
          <a:p>
            <a:r>
              <a:rPr lang="en-AU" dirty="0" smtClean="0"/>
              <a:t>Women had gained respect through taking action...</a:t>
            </a:r>
            <a:endParaRPr lang="en-US" dirty="0"/>
          </a:p>
        </p:txBody>
      </p:sp>
      <p:pic>
        <p:nvPicPr>
          <p:cNvPr id="48130" name="Picture 2"/>
          <p:cNvPicPr>
            <a:picLocks noChangeAspect="1" noChangeArrowheads="1"/>
          </p:cNvPicPr>
          <p:nvPr/>
        </p:nvPicPr>
        <p:blipFill>
          <a:blip r:embed="rId2" cstate="screen"/>
          <a:srcRect/>
          <a:stretch>
            <a:fillRect/>
          </a:stretch>
        </p:blipFill>
        <p:spPr bwMode="auto">
          <a:xfrm>
            <a:off x="5810259" y="0"/>
            <a:ext cx="3333741" cy="25003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3"/>
          <p:cNvSpPr/>
          <p:nvPr/>
        </p:nvSpPr>
        <p:spPr bwMode="auto">
          <a:xfrm>
            <a:off x="428596" y="3214686"/>
            <a:ext cx="8215370" cy="1571636"/>
          </a:xfrm>
          <a:prstGeom prst="wedgeRoundRectCallout">
            <a:avLst>
              <a:gd name="adj1" fmla="val 2487"/>
              <a:gd name="adj2" fmla="val -107149"/>
              <a:gd name="adj3" fmla="val 16667"/>
            </a:avLst>
          </a:prstGeom>
          <a:solidFill>
            <a:srgbClr val="89004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AU" i="1" dirty="0" smtClean="0">
                <a:solidFill>
                  <a:schemeClr val="bg1"/>
                </a:solidFill>
                <a:latin typeface="+mn-lt"/>
              </a:rPr>
              <a:t>‘Men acknowledge the amount of work the women have done and their role... the change is the recognition (</a:t>
            </a:r>
            <a:r>
              <a:rPr lang="en-AU" i="1" dirty="0" err="1">
                <a:solidFill>
                  <a:schemeClr val="bg1"/>
                </a:solidFill>
                <a:latin typeface="+mn-lt"/>
              </a:rPr>
              <a:t>S</a:t>
            </a:r>
            <a:r>
              <a:rPr lang="en-AU" i="1" dirty="0" err="1" smtClean="0">
                <a:solidFill>
                  <a:schemeClr val="bg1"/>
                </a:solidFill>
                <a:latin typeface="+mn-lt"/>
              </a:rPr>
              <a:t>enikau</a:t>
            </a:r>
            <a:r>
              <a:rPr lang="en-AU" i="1" dirty="0" smtClean="0">
                <a:solidFill>
                  <a:schemeClr val="bg1"/>
                </a:solidFill>
                <a:latin typeface="+mn-lt"/>
              </a:rPr>
              <a:t> </a:t>
            </a:r>
            <a:r>
              <a:rPr lang="en-AU" i="1" dirty="0" err="1" smtClean="0">
                <a:solidFill>
                  <a:schemeClr val="bg1"/>
                </a:solidFill>
                <a:latin typeface="+mn-lt"/>
              </a:rPr>
              <a:t>villiage</a:t>
            </a:r>
            <a:r>
              <a:rPr lang="en-AU" i="1" dirty="0" smtClean="0">
                <a:solidFill>
                  <a:schemeClr val="bg1"/>
                </a:solidFill>
                <a:latin typeface="+mn-lt"/>
              </a:rPr>
              <a:t>, man)</a:t>
            </a:r>
            <a:endParaRPr kumimoji="0" lang="en-US" sz="2400" b="0" i="1" u="none" strike="noStrike" cap="none" normalizeH="0" baseline="0" dirty="0" smtClean="0">
              <a:ln>
                <a:noFill/>
              </a:ln>
              <a:solidFill>
                <a:schemeClr val="bg1"/>
              </a:solidFill>
              <a:effectLst/>
              <a:latin typeface="+mn-lt"/>
            </a:endParaRPr>
          </a:p>
        </p:txBody>
      </p:sp>
      <p:sp>
        <p:nvSpPr>
          <p:cNvPr id="3" name="Title 1"/>
          <p:cNvSpPr>
            <a:spLocks noGrp="1"/>
          </p:cNvSpPr>
          <p:nvPr>
            <p:ph type="title"/>
          </p:nvPr>
        </p:nvSpPr>
        <p:spPr>
          <a:xfrm>
            <a:off x="561975" y="685800"/>
            <a:ext cx="5724537" cy="1143000"/>
          </a:xfrm>
        </p:spPr>
        <p:txBody>
          <a:bodyPr/>
          <a:lstStyle/>
          <a:p>
            <a:r>
              <a:rPr lang="en-AU" dirty="0" smtClean="0"/>
              <a:t>and because men recognised their contribution...</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3"/>
          <p:cNvSpPr/>
          <p:nvPr/>
        </p:nvSpPr>
        <p:spPr bwMode="auto">
          <a:xfrm>
            <a:off x="428596" y="3214686"/>
            <a:ext cx="8215370" cy="1571636"/>
          </a:xfrm>
          <a:prstGeom prst="wedgeRoundRectCallout">
            <a:avLst>
              <a:gd name="adj1" fmla="val 2487"/>
              <a:gd name="adj2" fmla="val -107149"/>
              <a:gd name="adj3" fmla="val 16667"/>
            </a:avLst>
          </a:prstGeom>
          <a:solidFill>
            <a:srgbClr val="89004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AU" i="1" dirty="0" smtClean="0">
                <a:solidFill>
                  <a:schemeClr val="bg1"/>
                </a:solidFill>
                <a:latin typeface="+mn-lt"/>
              </a:rPr>
              <a:t>‘Men acknowledge the amount of work the women have done and their role... the change is the recognition (</a:t>
            </a:r>
            <a:r>
              <a:rPr lang="en-AU" i="1" dirty="0" err="1">
                <a:solidFill>
                  <a:schemeClr val="bg1"/>
                </a:solidFill>
                <a:latin typeface="+mn-lt"/>
              </a:rPr>
              <a:t>S</a:t>
            </a:r>
            <a:r>
              <a:rPr lang="en-AU" i="1" dirty="0" err="1" smtClean="0">
                <a:solidFill>
                  <a:schemeClr val="bg1"/>
                </a:solidFill>
                <a:latin typeface="+mn-lt"/>
              </a:rPr>
              <a:t>enikau</a:t>
            </a:r>
            <a:r>
              <a:rPr lang="en-AU" i="1" dirty="0" smtClean="0">
                <a:solidFill>
                  <a:schemeClr val="bg1"/>
                </a:solidFill>
                <a:latin typeface="+mn-lt"/>
              </a:rPr>
              <a:t> </a:t>
            </a:r>
            <a:r>
              <a:rPr lang="en-AU" i="1" dirty="0" err="1" smtClean="0">
                <a:solidFill>
                  <a:schemeClr val="bg1"/>
                </a:solidFill>
                <a:latin typeface="+mn-lt"/>
              </a:rPr>
              <a:t>villiage</a:t>
            </a:r>
            <a:r>
              <a:rPr lang="en-AU" i="1" dirty="0" smtClean="0">
                <a:solidFill>
                  <a:schemeClr val="bg1"/>
                </a:solidFill>
                <a:latin typeface="+mn-lt"/>
              </a:rPr>
              <a:t>, man)</a:t>
            </a:r>
            <a:endParaRPr kumimoji="0" lang="en-US" sz="2400" b="0" i="1" u="none" strike="noStrike" cap="none" normalizeH="0" baseline="0" dirty="0" smtClean="0">
              <a:ln>
                <a:noFill/>
              </a:ln>
              <a:solidFill>
                <a:schemeClr val="bg1"/>
              </a:solidFill>
              <a:effectLst/>
              <a:latin typeface="+mn-lt"/>
            </a:endParaRPr>
          </a:p>
        </p:txBody>
      </p:sp>
      <p:sp>
        <p:nvSpPr>
          <p:cNvPr id="3" name="Title 1"/>
          <p:cNvSpPr>
            <a:spLocks noGrp="1"/>
          </p:cNvSpPr>
          <p:nvPr>
            <p:ph type="title"/>
          </p:nvPr>
        </p:nvSpPr>
        <p:spPr>
          <a:xfrm>
            <a:off x="561975" y="685800"/>
            <a:ext cx="5724537" cy="1143000"/>
          </a:xfrm>
        </p:spPr>
        <p:txBody>
          <a:bodyPr/>
          <a:lstStyle/>
          <a:p>
            <a:r>
              <a:rPr lang="en-AU" dirty="0" smtClean="0"/>
              <a:t>and because men recognised their contribution...</a:t>
            </a:r>
            <a:endParaRPr lang="en-US" dirty="0"/>
          </a:p>
        </p:txBody>
      </p:sp>
      <p:sp>
        <p:nvSpPr>
          <p:cNvPr id="6" name="TextBox 5"/>
          <p:cNvSpPr txBox="1"/>
          <p:nvPr/>
        </p:nvSpPr>
        <p:spPr>
          <a:xfrm>
            <a:off x="428596" y="5286388"/>
            <a:ext cx="8358246" cy="954107"/>
          </a:xfrm>
          <a:prstGeom prst="rect">
            <a:avLst/>
          </a:prstGeom>
          <a:noFill/>
        </p:spPr>
        <p:txBody>
          <a:bodyPr wrap="square" rtlCol="0">
            <a:spAutoFit/>
          </a:bodyPr>
          <a:lstStyle/>
          <a:p>
            <a:r>
              <a:rPr lang="en-AU" sz="2800" b="1" dirty="0" smtClean="0">
                <a:solidFill>
                  <a:srgbClr val="FF0000"/>
                </a:solidFill>
                <a:latin typeface="+mn-lt"/>
              </a:rPr>
              <a:t>Would you say this is a ‘practical gender needs’ change, potentially strategic, or strategic?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3"/>
          <p:cNvSpPr/>
          <p:nvPr/>
        </p:nvSpPr>
        <p:spPr bwMode="auto">
          <a:xfrm>
            <a:off x="428596" y="4071942"/>
            <a:ext cx="8215370" cy="1928826"/>
          </a:xfrm>
          <a:prstGeom prst="wedgeRoundRectCallout">
            <a:avLst>
              <a:gd name="adj1" fmla="val -44145"/>
              <a:gd name="adj2" fmla="val 68398"/>
              <a:gd name="adj3" fmla="val 16667"/>
            </a:avLst>
          </a:prstGeom>
          <a:solidFill>
            <a:srgbClr val="89004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1">
              <a:lnSpc>
                <a:spcPct val="80000"/>
              </a:lnSpc>
              <a:spcBef>
                <a:spcPct val="50000"/>
              </a:spcBef>
            </a:pPr>
            <a:endParaRPr lang="en-US" i="1" dirty="0" smtClean="0">
              <a:solidFill>
                <a:schemeClr val="bg1"/>
              </a:solidFill>
              <a:latin typeface="+mn-lt"/>
            </a:endParaRPr>
          </a:p>
          <a:p>
            <a:pPr lvl="1">
              <a:lnSpc>
                <a:spcPct val="80000"/>
              </a:lnSpc>
              <a:spcBef>
                <a:spcPct val="50000"/>
              </a:spcBef>
            </a:pPr>
            <a:r>
              <a:rPr lang="en-US" i="1" dirty="0" smtClean="0">
                <a:solidFill>
                  <a:schemeClr val="bg1"/>
                </a:solidFill>
                <a:latin typeface="+mn-lt"/>
              </a:rPr>
              <a:t>‘Previously during the meetings the men would tell us we are women so we can’t talk and we remain silent, but now we are talking’ (</a:t>
            </a:r>
            <a:r>
              <a:rPr lang="en-US" i="1" dirty="0" err="1" smtClean="0">
                <a:solidFill>
                  <a:schemeClr val="bg1"/>
                </a:solidFill>
                <a:latin typeface="+mn-lt"/>
              </a:rPr>
              <a:t>Nanen</a:t>
            </a:r>
            <a:r>
              <a:rPr lang="en-US" i="1" dirty="0" smtClean="0">
                <a:solidFill>
                  <a:schemeClr val="bg1"/>
                </a:solidFill>
                <a:latin typeface="+mn-lt"/>
              </a:rPr>
              <a:t> woman).</a:t>
            </a:r>
          </a:p>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1" u="none" strike="noStrike" cap="none" normalizeH="0" baseline="0" dirty="0" smtClean="0">
              <a:ln>
                <a:noFill/>
              </a:ln>
              <a:solidFill>
                <a:schemeClr val="bg1"/>
              </a:solidFill>
              <a:effectLst/>
              <a:latin typeface="+mn-lt"/>
            </a:endParaRPr>
          </a:p>
        </p:txBody>
      </p:sp>
      <p:sp>
        <p:nvSpPr>
          <p:cNvPr id="5" name="Title 1"/>
          <p:cNvSpPr>
            <a:spLocks noGrp="1"/>
          </p:cNvSpPr>
          <p:nvPr>
            <p:ph type="title"/>
          </p:nvPr>
        </p:nvSpPr>
        <p:spPr>
          <a:xfrm>
            <a:off x="214282" y="2500306"/>
            <a:ext cx="3286148" cy="1143000"/>
          </a:xfrm>
        </p:spPr>
        <p:txBody>
          <a:bodyPr/>
          <a:lstStyle/>
          <a:p>
            <a:r>
              <a:rPr lang="en-AU" dirty="0" smtClean="0"/>
              <a:t>Increased respect led to increased voice...</a:t>
            </a:r>
            <a:endParaRPr lang="en-US" dirty="0"/>
          </a:p>
        </p:txBody>
      </p:sp>
      <p:pic>
        <p:nvPicPr>
          <p:cNvPr id="47108" name="Picture 4"/>
          <p:cNvPicPr>
            <a:picLocks noChangeAspect="1" noChangeArrowheads="1"/>
          </p:cNvPicPr>
          <p:nvPr/>
        </p:nvPicPr>
        <p:blipFill>
          <a:blip r:embed="rId2" cstate="screen"/>
          <a:srcRect/>
          <a:stretch>
            <a:fillRect/>
          </a:stretch>
        </p:blipFill>
        <p:spPr bwMode="auto">
          <a:xfrm>
            <a:off x="3624249" y="0"/>
            <a:ext cx="5519751" cy="3316243"/>
          </a:xfrm>
          <a:prstGeom prst="rect">
            <a:avLst/>
          </a:prstGeom>
          <a:noFill/>
          <a:ln w="9525">
            <a:noFill/>
            <a:miter lim="800000"/>
            <a:headEnd/>
            <a:tailEnd/>
          </a:ln>
        </p:spPr>
      </p:pic>
      <p:sp>
        <p:nvSpPr>
          <p:cNvPr id="8" name="TextBox 7"/>
          <p:cNvSpPr txBox="1"/>
          <p:nvPr/>
        </p:nvSpPr>
        <p:spPr>
          <a:xfrm>
            <a:off x="3714744" y="77908"/>
            <a:ext cx="5214974" cy="400110"/>
          </a:xfrm>
          <a:prstGeom prst="rect">
            <a:avLst/>
          </a:prstGeom>
          <a:solidFill>
            <a:schemeClr val="bg1"/>
          </a:solidFill>
          <a:ln>
            <a:solidFill>
              <a:schemeClr val="bg1"/>
            </a:solidFill>
          </a:ln>
        </p:spPr>
        <p:txBody>
          <a:bodyPr wrap="square" rtlCol="0">
            <a:spAutoFit/>
          </a:bodyPr>
          <a:lstStyle/>
          <a:p>
            <a:r>
              <a:rPr lang="en-AU" sz="2000" dirty="0" smtClean="0">
                <a:latin typeface="+mj-lt"/>
              </a:rPr>
              <a:t>Opportunity for women to speak at meetings </a:t>
            </a:r>
            <a:endParaRPr lang="en-US" sz="2000" dirty="0">
              <a:latin typeface="+mj-lt"/>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3"/>
          <p:cNvSpPr/>
          <p:nvPr/>
        </p:nvSpPr>
        <p:spPr bwMode="auto">
          <a:xfrm>
            <a:off x="357158" y="1500174"/>
            <a:ext cx="8215370" cy="2786082"/>
          </a:xfrm>
          <a:prstGeom prst="wedgeRoundRectCallout">
            <a:avLst>
              <a:gd name="adj1" fmla="val -44145"/>
              <a:gd name="adj2" fmla="val 68398"/>
              <a:gd name="adj3" fmla="val 16667"/>
            </a:avLst>
          </a:prstGeom>
          <a:solidFill>
            <a:srgbClr val="89004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1">
              <a:lnSpc>
                <a:spcPct val="80000"/>
              </a:lnSpc>
              <a:spcBef>
                <a:spcPct val="50000"/>
              </a:spcBef>
            </a:pPr>
            <a:r>
              <a:rPr lang="en-US" i="1" dirty="0" smtClean="0">
                <a:solidFill>
                  <a:schemeClr val="bg1"/>
                </a:solidFill>
                <a:latin typeface="+mj-lt"/>
              </a:rPr>
              <a:t>We used to be scattered and not working together [with other women], now we have representation in the committee. Now women start to talk in meetings, now there are women who help take decisions. Before women didn’t talk in community meetings, now they participate and also take decisions. It makes me so proud that we have a voice in development. (</a:t>
            </a:r>
            <a:r>
              <a:rPr lang="en-US" i="1" dirty="0" err="1" smtClean="0">
                <a:solidFill>
                  <a:schemeClr val="bg1"/>
                </a:solidFill>
                <a:latin typeface="+mj-lt"/>
              </a:rPr>
              <a:t>Puluan</a:t>
            </a:r>
            <a:r>
              <a:rPr lang="en-US" i="1" dirty="0" smtClean="0">
                <a:solidFill>
                  <a:schemeClr val="bg1"/>
                </a:solidFill>
                <a:latin typeface="+mj-lt"/>
              </a:rPr>
              <a:t> woman).</a:t>
            </a:r>
          </a:p>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1" u="none" strike="noStrike" cap="none" normalizeH="0" baseline="0" dirty="0" smtClean="0">
              <a:ln>
                <a:noFill/>
              </a:ln>
              <a:solidFill>
                <a:schemeClr val="bg1"/>
              </a:solidFill>
              <a:effectLst/>
              <a:latin typeface="+mn-lt"/>
            </a:endParaRPr>
          </a:p>
        </p:txBody>
      </p:sp>
      <p:sp>
        <p:nvSpPr>
          <p:cNvPr id="5" name="Title 1"/>
          <p:cNvSpPr>
            <a:spLocks noGrp="1"/>
          </p:cNvSpPr>
          <p:nvPr>
            <p:ph type="title"/>
          </p:nvPr>
        </p:nvSpPr>
        <p:spPr>
          <a:xfrm>
            <a:off x="285720" y="5143512"/>
            <a:ext cx="8572560" cy="1143000"/>
          </a:xfrm>
        </p:spPr>
        <p:txBody>
          <a:bodyPr/>
          <a:lstStyle/>
          <a:p>
            <a:r>
              <a:rPr lang="en-AU" dirty="0" smtClean="0"/>
              <a:t>Increased respect and voice led to increased confidence ...</a:t>
            </a:r>
            <a:br>
              <a:rPr lang="en-AU" dirty="0" smtClean="0"/>
            </a:br>
            <a:r>
              <a:rPr lang="en-AU" dirty="0" smtClean="0"/>
              <a:t>Women working together collectively, women on committees and women influencing decisions</a:t>
            </a:r>
            <a:endParaRPr lang="en-US" dirty="0"/>
          </a:p>
        </p:txBody>
      </p:sp>
      <p:pic>
        <p:nvPicPr>
          <p:cNvPr id="49154" name="Picture 2"/>
          <p:cNvPicPr>
            <a:picLocks noChangeAspect="1" noChangeArrowheads="1"/>
          </p:cNvPicPr>
          <p:nvPr/>
        </p:nvPicPr>
        <p:blipFill>
          <a:blip r:embed="rId2" cstate="screen"/>
          <a:srcRect/>
          <a:stretch>
            <a:fillRect/>
          </a:stretch>
        </p:blipFill>
        <p:spPr bwMode="auto">
          <a:xfrm>
            <a:off x="4000496" y="-532420"/>
            <a:ext cx="2897657" cy="1818280"/>
          </a:xfrm>
          <a:prstGeom prst="rect">
            <a:avLst/>
          </a:prstGeom>
          <a:noFill/>
          <a:ln w="9525">
            <a:noFill/>
            <a:miter lim="800000"/>
            <a:headEnd/>
            <a:tailEnd/>
          </a:ln>
        </p:spPr>
      </p:pic>
      <p:pic>
        <p:nvPicPr>
          <p:cNvPr id="49155" name="Picture 3"/>
          <p:cNvPicPr>
            <a:picLocks noChangeAspect="1" noChangeArrowheads="1"/>
          </p:cNvPicPr>
          <p:nvPr/>
        </p:nvPicPr>
        <p:blipFill>
          <a:blip r:embed="rId3" cstate="screen"/>
          <a:srcRect/>
          <a:stretch>
            <a:fillRect/>
          </a:stretch>
        </p:blipFill>
        <p:spPr bwMode="auto">
          <a:xfrm>
            <a:off x="1071538" y="-260483"/>
            <a:ext cx="2071702" cy="1546343"/>
          </a:xfrm>
          <a:prstGeom prst="rect">
            <a:avLst/>
          </a:prstGeom>
          <a:noFill/>
          <a:ln w="9525">
            <a:noFill/>
            <a:miter lim="800000"/>
            <a:headEnd/>
            <a:tailEnd/>
          </a:ln>
        </p:spPr>
      </p:pic>
      <p:pic>
        <p:nvPicPr>
          <p:cNvPr id="49156" name="Picture 4"/>
          <p:cNvPicPr>
            <a:picLocks noChangeAspect="1" noChangeArrowheads="1"/>
          </p:cNvPicPr>
          <p:nvPr/>
        </p:nvPicPr>
        <p:blipFill>
          <a:blip r:embed="rId4" cstate="screen"/>
          <a:srcRect/>
          <a:stretch>
            <a:fillRect/>
          </a:stretch>
        </p:blipFill>
        <p:spPr bwMode="auto">
          <a:xfrm>
            <a:off x="3071802" y="-71462"/>
            <a:ext cx="1007303" cy="1357297"/>
          </a:xfrm>
          <a:prstGeom prst="rect">
            <a:avLst/>
          </a:prstGeom>
          <a:noFill/>
          <a:ln w="9525">
            <a:noFill/>
            <a:miter lim="800000"/>
            <a:headEnd/>
            <a:tailEnd/>
          </a:ln>
        </p:spPr>
      </p:pic>
      <p:pic>
        <p:nvPicPr>
          <p:cNvPr id="49157" name="Picture 5"/>
          <p:cNvPicPr>
            <a:picLocks noChangeAspect="1" noChangeArrowheads="1"/>
          </p:cNvPicPr>
          <p:nvPr/>
        </p:nvPicPr>
        <p:blipFill>
          <a:blip r:embed="rId5" cstate="screen"/>
          <a:srcRect/>
          <a:stretch>
            <a:fillRect/>
          </a:stretch>
        </p:blipFill>
        <p:spPr bwMode="auto">
          <a:xfrm>
            <a:off x="0" y="-214338"/>
            <a:ext cx="1143000" cy="1524000"/>
          </a:xfrm>
          <a:prstGeom prst="rect">
            <a:avLst/>
          </a:prstGeom>
          <a:noFill/>
          <a:ln w="9525">
            <a:noFill/>
            <a:miter lim="800000"/>
            <a:headEnd/>
            <a:tailEnd/>
          </a:ln>
        </p:spPr>
      </p:pic>
      <p:pic>
        <p:nvPicPr>
          <p:cNvPr id="49160" name="Picture 8"/>
          <p:cNvPicPr>
            <a:picLocks noChangeAspect="1" noChangeArrowheads="1"/>
          </p:cNvPicPr>
          <p:nvPr/>
        </p:nvPicPr>
        <p:blipFill>
          <a:blip r:embed="rId6" cstate="screen"/>
          <a:srcRect/>
          <a:stretch>
            <a:fillRect/>
          </a:stretch>
        </p:blipFill>
        <p:spPr bwMode="auto">
          <a:xfrm>
            <a:off x="6858016" y="-428652"/>
            <a:ext cx="2286016" cy="17048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AU" dirty="0" smtClean="0"/>
              <a:t>Webinar overview</a:t>
            </a:r>
            <a:endParaRPr lang="en-AU" dirty="0"/>
          </a:p>
        </p:txBody>
      </p:sp>
      <p:sp>
        <p:nvSpPr>
          <p:cNvPr id="14" name="Content Placeholder 13"/>
          <p:cNvSpPr>
            <a:spLocks noGrp="1"/>
          </p:cNvSpPr>
          <p:nvPr>
            <p:ph idx="1"/>
          </p:nvPr>
        </p:nvSpPr>
        <p:spPr>
          <a:xfrm>
            <a:off x="539552" y="2060848"/>
            <a:ext cx="8206680" cy="3733800"/>
          </a:xfrm>
        </p:spPr>
        <p:txBody>
          <a:bodyPr/>
          <a:lstStyle/>
          <a:p>
            <a:pPr>
              <a:spcBef>
                <a:spcPts val="600"/>
              </a:spcBef>
              <a:spcAft>
                <a:spcPts val="600"/>
              </a:spcAft>
              <a:buFont typeface="Wingdings" pitchFamily="2" charset="2"/>
              <a:buChar char="q"/>
            </a:pPr>
            <a:r>
              <a:rPr lang="en-AU" sz="2800" b="1" dirty="0" smtClean="0">
                <a:solidFill>
                  <a:srgbClr val="890041"/>
                </a:solidFill>
              </a:rPr>
              <a:t>Topic 1</a:t>
            </a:r>
            <a:r>
              <a:rPr lang="en-AU" sz="2800" dirty="0" smtClean="0"/>
              <a:t> What is gender about? Why is it important in WASH?</a:t>
            </a:r>
          </a:p>
          <a:p>
            <a:pPr>
              <a:spcBef>
                <a:spcPts val="600"/>
              </a:spcBef>
              <a:spcAft>
                <a:spcPts val="600"/>
              </a:spcAft>
              <a:buFont typeface="Wingdings" pitchFamily="2" charset="2"/>
              <a:buChar char="q"/>
            </a:pPr>
            <a:r>
              <a:rPr lang="en-AU" sz="2800" b="1" dirty="0" smtClean="0">
                <a:solidFill>
                  <a:srgbClr val="890041"/>
                </a:solidFill>
              </a:rPr>
              <a:t>Topic 2</a:t>
            </a:r>
            <a:r>
              <a:rPr lang="en-AU" sz="2800" dirty="0" smtClean="0"/>
              <a:t> Changing gender roles and relations – you’re already doing it!</a:t>
            </a:r>
          </a:p>
          <a:p>
            <a:pPr>
              <a:spcBef>
                <a:spcPts val="600"/>
              </a:spcBef>
              <a:spcAft>
                <a:spcPts val="600"/>
              </a:spcAft>
              <a:buFont typeface="Wingdings" pitchFamily="2" charset="2"/>
              <a:buChar char="q"/>
            </a:pPr>
            <a:r>
              <a:rPr lang="en-AU" sz="2800" b="1" dirty="0" smtClean="0">
                <a:solidFill>
                  <a:srgbClr val="890041"/>
                </a:solidFill>
              </a:rPr>
              <a:t>Topic 3</a:t>
            </a:r>
            <a:r>
              <a:rPr lang="en-AU" sz="2800" dirty="0" smtClean="0"/>
              <a:t> What do good gender outcomes look like in WASH programs?</a:t>
            </a:r>
          </a:p>
          <a:p>
            <a:pPr>
              <a:spcBef>
                <a:spcPts val="600"/>
              </a:spcBef>
              <a:spcAft>
                <a:spcPts val="600"/>
              </a:spcAft>
              <a:buFont typeface="Wingdings" pitchFamily="2" charset="2"/>
              <a:buChar char="q"/>
            </a:pPr>
            <a:r>
              <a:rPr lang="en-AU" sz="2800" b="1" dirty="0" smtClean="0">
                <a:solidFill>
                  <a:srgbClr val="890041"/>
                </a:solidFill>
              </a:rPr>
              <a:t>Topic 4</a:t>
            </a:r>
            <a:r>
              <a:rPr lang="en-AU" sz="2800" dirty="0" smtClean="0"/>
              <a:t> Putting it into practice</a:t>
            </a:r>
            <a:endParaRPr lang="en-AU" sz="2800" dirty="0"/>
          </a:p>
        </p:txBody>
      </p:sp>
      <p:pic>
        <p:nvPicPr>
          <p:cNvPr id="17" name="Picture 8" descr="IWDA"/>
          <p:cNvPicPr>
            <a:picLocks noChangeAspect="1" noChangeArrowheads="1"/>
          </p:cNvPicPr>
          <p:nvPr/>
        </p:nvPicPr>
        <p:blipFill>
          <a:blip r:embed="rId3" cstate="screen"/>
          <a:srcRect/>
          <a:stretch>
            <a:fillRect/>
          </a:stretch>
        </p:blipFill>
        <p:spPr bwMode="auto">
          <a:xfrm>
            <a:off x="395537" y="5875292"/>
            <a:ext cx="1817110" cy="786775"/>
          </a:xfrm>
          <a:prstGeom prst="rect">
            <a:avLst/>
          </a:prstGeom>
          <a:noFill/>
          <a:ln w="9525">
            <a:noFill/>
            <a:miter lim="800000"/>
            <a:headEnd/>
            <a:tailEnd/>
          </a:ln>
        </p:spPr>
      </p:pic>
      <p:pic>
        <p:nvPicPr>
          <p:cNvPr id="18" name="Picture 0" descr="ISF_LOGO.jpg"/>
          <p:cNvPicPr>
            <a:picLocks noChangeAspect="1" noChangeArrowheads="1"/>
          </p:cNvPicPr>
          <p:nvPr/>
        </p:nvPicPr>
        <p:blipFill>
          <a:blip r:embed="rId4" cstate="screen"/>
          <a:srcRect/>
          <a:stretch>
            <a:fillRect/>
          </a:stretch>
        </p:blipFill>
        <p:spPr bwMode="auto">
          <a:xfrm>
            <a:off x="5533764" y="5935635"/>
            <a:ext cx="3502732" cy="7264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Women’s labour is reduced</a:t>
            </a:r>
            <a:endParaRPr lang="en-US" dirty="0"/>
          </a:p>
        </p:txBody>
      </p:sp>
      <p:sp>
        <p:nvSpPr>
          <p:cNvPr id="4" name="Rounded Rectangular Callout 3"/>
          <p:cNvSpPr/>
          <p:nvPr/>
        </p:nvSpPr>
        <p:spPr bwMode="auto">
          <a:xfrm>
            <a:off x="428596" y="2071678"/>
            <a:ext cx="8215370" cy="1928826"/>
          </a:xfrm>
          <a:prstGeom prst="wedgeRoundRectCallout">
            <a:avLst>
              <a:gd name="adj1" fmla="val -49902"/>
              <a:gd name="adj2" fmla="val 155039"/>
              <a:gd name="adj3" fmla="val 16667"/>
            </a:avLst>
          </a:prstGeom>
          <a:solidFill>
            <a:srgbClr val="89004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1">
              <a:lnSpc>
                <a:spcPct val="80000"/>
              </a:lnSpc>
              <a:spcBef>
                <a:spcPct val="50000"/>
              </a:spcBef>
            </a:pPr>
            <a:endParaRPr lang="en-US" i="1" dirty="0" smtClean="0">
              <a:solidFill>
                <a:schemeClr val="bg1"/>
              </a:solidFill>
              <a:latin typeface="+mn-lt"/>
            </a:endParaRPr>
          </a:p>
          <a:p>
            <a:pPr lvl="1">
              <a:lnSpc>
                <a:spcPct val="80000"/>
              </a:lnSpc>
              <a:spcBef>
                <a:spcPct val="50000"/>
              </a:spcBef>
            </a:pPr>
            <a:r>
              <a:rPr lang="en-US" i="1" dirty="0" smtClean="0">
                <a:solidFill>
                  <a:schemeClr val="bg1"/>
                </a:solidFill>
                <a:latin typeface="+mn-lt"/>
              </a:rPr>
              <a:t>‘Life is easier now that we no longer go far distances. Now we can wash our clothes at home’ (</a:t>
            </a:r>
            <a:r>
              <a:rPr lang="en-US" i="1" dirty="0" err="1" smtClean="0">
                <a:solidFill>
                  <a:schemeClr val="bg1"/>
                </a:solidFill>
                <a:latin typeface="+mn-lt"/>
              </a:rPr>
              <a:t>Puluan</a:t>
            </a:r>
            <a:r>
              <a:rPr lang="en-US" i="1" dirty="0" smtClean="0">
                <a:solidFill>
                  <a:schemeClr val="bg1"/>
                </a:solidFill>
                <a:latin typeface="+mn-lt"/>
              </a:rPr>
              <a:t> woman).</a:t>
            </a:r>
          </a:p>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1" u="none" strike="noStrike" cap="none" normalizeH="0" baseline="0" dirty="0" smtClean="0">
              <a:ln>
                <a:noFill/>
              </a:ln>
              <a:solidFill>
                <a:schemeClr val="bg1"/>
              </a:solidFill>
              <a:effectLst/>
              <a:latin typeface="+mn-lt"/>
            </a:endParaRPr>
          </a:p>
        </p:txBody>
      </p:sp>
      <p:pic>
        <p:nvPicPr>
          <p:cNvPr id="5" name="Picture 8" descr="womenline.JPG"/>
          <p:cNvPicPr>
            <a:picLocks noChangeAspect="1"/>
          </p:cNvPicPr>
          <p:nvPr/>
        </p:nvPicPr>
        <p:blipFill>
          <a:blip r:embed="rId2" cstate="screen"/>
          <a:srcRect/>
          <a:stretch>
            <a:fillRect/>
          </a:stretch>
        </p:blipFill>
        <p:spPr bwMode="auto">
          <a:xfrm>
            <a:off x="5357818" y="4143380"/>
            <a:ext cx="3240087" cy="2428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Women’s labour is reduced</a:t>
            </a:r>
            <a:endParaRPr lang="en-US" dirty="0"/>
          </a:p>
        </p:txBody>
      </p:sp>
      <p:sp>
        <p:nvSpPr>
          <p:cNvPr id="4" name="Rounded Rectangular Callout 3"/>
          <p:cNvSpPr/>
          <p:nvPr/>
        </p:nvSpPr>
        <p:spPr bwMode="auto">
          <a:xfrm>
            <a:off x="428596" y="2500306"/>
            <a:ext cx="8215370" cy="1928826"/>
          </a:xfrm>
          <a:prstGeom prst="wedgeRoundRectCallout">
            <a:avLst>
              <a:gd name="adj1" fmla="val -49902"/>
              <a:gd name="adj2" fmla="val 155039"/>
              <a:gd name="adj3" fmla="val 16667"/>
            </a:avLst>
          </a:prstGeom>
          <a:solidFill>
            <a:srgbClr val="89004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1">
              <a:lnSpc>
                <a:spcPct val="80000"/>
              </a:lnSpc>
              <a:spcBef>
                <a:spcPct val="50000"/>
              </a:spcBef>
            </a:pPr>
            <a:endParaRPr lang="en-US" i="1" dirty="0" smtClean="0">
              <a:solidFill>
                <a:schemeClr val="bg1"/>
              </a:solidFill>
              <a:latin typeface="+mn-lt"/>
            </a:endParaRPr>
          </a:p>
          <a:p>
            <a:pPr lvl="1">
              <a:lnSpc>
                <a:spcPct val="80000"/>
              </a:lnSpc>
              <a:spcBef>
                <a:spcPct val="50000"/>
              </a:spcBef>
            </a:pPr>
            <a:r>
              <a:rPr lang="en-US" i="1" dirty="0" smtClean="0">
                <a:solidFill>
                  <a:schemeClr val="bg1"/>
                </a:solidFill>
                <a:latin typeface="+mn-lt"/>
              </a:rPr>
              <a:t>‘Life is easier now that we no longer go far distances. Now we can wash our clothes at home’ (</a:t>
            </a:r>
            <a:r>
              <a:rPr lang="en-US" i="1" dirty="0" err="1" smtClean="0">
                <a:solidFill>
                  <a:schemeClr val="bg1"/>
                </a:solidFill>
                <a:latin typeface="+mn-lt"/>
              </a:rPr>
              <a:t>Puluan</a:t>
            </a:r>
            <a:r>
              <a:rPr lang="en-US" i="1" dirty="0" smtClean="0">
                <a:solidFill>
                  <a:schemeClr val="bg1"/>
                </a:solidFill>
                <a:latin typeface="+mn-lt"/>
              </a:rPr>
              <a:t> woman).</a:t>
            </a:r>
          </a:p>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1" u="none" strike="noStrike" cap="none" normalizeH="0" baseline="0" dirty="0" smtClean="0">
              <a:ln>
                <a:noFill/>
              </a:ln>
              <a:solidFill>
                <a:schemeClr val="bg1"/>
              </a:solidFill>
              <a:effectLst/>
              <a:latin typeface="+mn-lt"/>
            </a:endParaRPr>
          </a:p>
        </p:txBody>
      </p:sp>
      <p:sp>
        <p:nvSpPr>
          <p:cNvPr id="5" name="TextBox 4"/>
          <p:cNvSpPr txBox="1"/>
          <p:nvPr/>
        </p:nvSpPr>
        <p:spPr>
          <a:xfrm>
            <a:off x="3857620" y="5187277"/>
            <a:ext cx="5357850" cy="1384995"/>
          </a:xfrm>
          <a:prstGeom prst="rect">
            <a:avLst/>
          </a:prstGeom>
          <a:noFill/>
        </p:spPr>
        <p:txBody>
          <a:bodyPr wrap="square" rtlCol="0">
            <a:spAutoFit/>
          </a:bodyPr>
          <a:lstStyle/>
          <a:p>
            <a:r>
              <a:rPr lang="en-AU" sz="2800" b="1" dirty="0" smtClean="0">
                <a:solidFill>
                  <a:srgbClr val="FF0000"/>
                </a:solidFill>
                <a:latin typeface="+mn-lt"/>
              </a:rPr>
              <a:t>Is this a ‘practical gender needs’ change, potentially strategic, or strategic?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And men help more with water collection and  household tasks</a:t>
            </a:r>
            <a:endParaRPr lang="en-US" dirty="0"/>
          </a:p>
        </p:txBody>
      </p:sp>
      <p:sp>
        <p:nvSpPr>
          <p:cNvPr id="4" name="Rounded Rectangular Callout 3"/>
          <p:cNvSpPr/>
          <p:nvPr/>
        </p:nvSpPr>
        <p:spPr bwMode="auto">
          <a:xfrm>
            <a:off x="428596" y="2500306"/>
            <a:ext cx="8215370" cy="1928826"/>
          </a:xfrm>
          <a:prstGeom prst="wedgeRoundRectCallout">
            <a:avLst>
              <a:gd name="adj1" fmla="val -49902"/>
              <a:gd name="adj2" fmla="val 155039"/>
              <a:gd name="adj3" fmla="val 16667"/>
            </a:avLst>
          </a:prstGeom>
          <a:solidFill>
            <a:srgbClr val="89004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1">
              <a:lnSpc>
                <a:spcPct val="80000"/>
              </a:lnSpc>
              <a:spcBef>
                <a:spcPct val="50000"/>
              </a:spcBef>
            </a:pPr>
            <a:endParaRPr lang="en-US" i="1" dirty="0" smtClean="0">
              <a:solidFill>
                <a:schemeClr val="bg1"/>
              </a:solidFill>
              <a:latin typeface="+mn-lt"/>
            </a:endParaRPr>
          </a:p>
          <a:p>
            <a:r>
              <a:rPr lang="en-US" sz="2800" i="1" dirty="0" smtClean="0">
                <a:solidFill>
                  <a:schemeClr val="bg1"/>
                </a:solidFill>
                <a:latin typeface="+mn-lt"/>
                <a:cs typeface="Calibri" pitchFamily="34" charset="0"/>
              </a:rPr>
              <a:t>‘</a:t>
            </a:r>
            <a:r>
              <a:rPr lang="en-US" sz="2800" i="1" dirty="0">
                <a:solidFill>
                  <a:schemeClr val="bg1"/>
                </a:solidFill>
                <a:latin typeface="+mn-lt"/>
                <a:cs typeface="Calibri" pitchFamily="34" charset="0"/>
              </a:rPr>
              <a:t>This is the reality in my family that when water is exist in the community (</a:t>
            </a:r>
            <a:r>
              <a:rPr lang="en-US" sz="2800" i="1" dirty="0" err="1">
                <a:solidFill>
                  <a:schemeClr val="bg1"/>
                </a:solidFill>
                <a:latin typeface="+mn-lt"/>
                <a:cs typeface="Calibri" pitchFamily="34" charset="0"/>
              </a:rPr>
              <a:t>ie</a:t>
            </a:r>
            <a:r>
              <a:rPr lang="en-US" sz="2800" i="1" dirty="0">
                <a:solidFill>
                  <a:schemeClr val="bg1"/>
                </a:solidFill>
                <a:latin typeface="+mn-lt"/>
                <a:cs typeface="Calibri" pitchFamily="34" charset="0"/>
              </a:rPr>
              <a:t> near the house), men also help to fetch water.’ (Timorese woman)</a:t>
            </a:r>
            <a:endParaRPr lang="en-AU" sz="2800" i="1" dirty="0">
              <a:solidFill>
                <a:schemeClr val="bg1"/>
              </a:solidFill>
              <a:latin typeface="+mn-lt"/>
              <a:cs typeface="Calibri"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1" u="none" strike="noStrike" cap="none" normalizeH="0" baseline="0" dirty="0" smtClean="0">
              <a:ln>
                <a:noFill/>
              </a:ln>
              <a:solidFill>
                <a:schemeClr val="bg1"/>
              </a:solidFill>
              <a:effectLst/>
              <a:latin typeface="+mn-lt"/>
            </a:endParaRPr>
          </a:p>
        </p:txBody>
      </p:sp>
    </p:spTree>
    <p:extLst>
      <p:ext uri="{BB962C8B-B14F-4D97-AF65-F5344CB8AC3E}">
        <p14:creationId xmlns:p14="http://schemas.microsoft.com/office/powerpoint/2010/main" val="10920368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3"/>
          <p:cNvSpPr/>
          <p:nvPr/>
        </p:nvSpPr>
        <p:spPr bwMode="auto">
          <a:xfrm>
            <a:off x="428596" y="1000108"/>
            <a:ext cx="8215370" cy="3786214"/>
          </a:xfrm>
          <a:prstGeom prst="wedgeRoundRectCallout">
            <a:avLst>
              <a:gd name="adj1" fmla="val -44145"/>
              <a:gd name="adj2" fmla="val 68398"/>
              <a:gd name="adj3" fmla="val 16667"/>
            </a:avLst>
          </a:prstGeom>
          <a:solidFill>
            <a:srgbClr val="89004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r>
              <a:rPr lang="en-US" i="1" dirty="0" smtClean="0">
                <a:solidFill>
                  <a:schemeClr val="bg1"/>
                </a:solidFill>
                <a:latin typeface="+mj-lt"/>
              </a:rPr>
              <a:t>‘I was the treasurer last year for the community [water] committee. I was very proud. The men had chosen me and voted for me. I was very proud as I was the first and only woman to be on the committee… the community trusted me and gave me this position of high trust. It made me feel proud to be a woman. I was the first lady to have a position of responsibility. </a:t>
            </a:r>
          </a:p>
          <a:p>
            <a:pPr eaLnBrk="0" hangingPunct="0"/>
            <a:r>
              <a:rPr lang="en-US" i="1" dirty="0">
                <a:solidFill>
                  <a:schemeClr val="bg1"/>
                </a:solidFill>
                <a:latin typeface="+mj-lt"/>
              </a:rPr>
              <a:t> </a:t>
            </a:r>
            <a:r>
              <a:rPr lang="en-US" i="1" dirty="0" smtClean="0">
                <a:solidFill>
                  <a:schemeClr val="bg1"/>
                </a:solidFill>
                <a:latin typeface="+mj-lt"/>
              </a:rPr>
              <a:t>                    (</a:t>
            </a:r>
            <a:r>
              <a:rPr lang="en-US" i="1" dirty="0" err="1" smtClean="0">
                <a:solidFill>
                  <a:schemeClr val="bg1"/>
                </a:solidFill>
                <a:latin typeface="+mj-lt"/>
              </a:rPr>
              <a:t>Nanen</a:t>
            </a:r>
            <a:r>
              <a:rPr lang="en-US" i="1" dirty="0" smtClean="0">
                <a:solidFill>
                  <a:schemeClr val="bg1"/>
                </a:solidFill>
                <a:latin typeface="+mj-lt"/>
              </a:rPr>
              <a:t>, female water committee member)</a:t>
            </a: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80" charset="0"/>
            </a:endParaRPr>
          </a:p>
        </p:txBody>
      </p:sp>
      <p:sp>
        <p:nvSpPr>
          <p:cNvPr id="5" name="Title 1"/>
          <p:cNvSpPr>
            <a:spLocks noGrp="1"/>
          </p:cNvSpPr>
          <p:nvPr>
            <p:ph type="title"/>
          </p:nvPr>
        </p:nvSpPr>
        <p:spPr>
          <a:xfrm>
            <a:off x="2285984" y="5500710"/>
            <a:ext cx="6572296" cy="1143000"/>
          </a:xfrm>
        </p:spPr>
        <p:txBody>
          <a:bodyPr/>
          <a:lstStyle/>
          <a:p>
            <a:r>
              <a:rPr lang="en-AU" dirty="0" smtClean="0"/>
              <a:t>Women experiencing leadership roles for the first time...</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ounded Rectangular Callout 3"/>
          <p:cNvSpPr/>
          <p:nvPr/>
        </p:nvSpPr>
        <p:spPr bwMode="auto">
          <a:xfrm>
            <a:off x="357158" y="3286124"/>
            <a:ext cx="8215370" cy="3357586"/>
          </a:xfrm>
          <a:prstGeom prst="wedgeRoundRectCallout">
            <a:avLst>
              <a:gd name="adj1" fmla="val -41266"/>
              <a:gd name="adj2" fmla="val -60258"/>
              <a:gd name="adj3" fmla="val 16667"/>
            </a:avLst>
          </a:prstGeom>
          <a:solidFill>
            <a:srgbClr val="89004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i="1" dirty="0" smtClean="0">
                <a:solidFill>
                  <a:schemeClr val="bg1"/>
                </a:solidFill>
                <a:latin typeface="+mj-lt"/>
              </a:rPr>
              <a:t>‘I was elected to the committee and am very proud, it is unusual to have a woman on a committee and contribute to decisions e.g. about payment for water etc. I feel more respected by my husband …. In my family the relationship is improved and I am happier’ </a:t>
            </a:r>
          </a:p>
          <a:p>
            <a:pPr>
              <a:buNone/>
            </a:pPr>
            <a:r>
              <a:rPr lang="en-US" i="1" dirty="0" smtClean="0">
                <a:solidFill>
                  <a:schemeClr val="bg1"/>
                </a:solidFill>
                <a:latin typeface="+mj-lt"/>
              </a:rPr>
              <a:t>                       (</a:t>
            </a:r>
            <a:r>
              <a:rPr lang="en-US" i="1" dirty="0" err="1" smtClean="0">
                <a:solidFill>
                  <a:schemeClr val="bg1"/>
                </a:solidFill>
                <a:latin typeface="+mj-lt"/>
              </a:rPr>
              <a:t>Puluan</a:t>
            </a:r>
            <a:r>
              <a:rPr lang="en-US" i="1" dirty="0" smtClean="0">
                <a:solidFill>
                  <a:schemeClr val="bg1"/>
                </a:solidFill>
                <a:latin typeface="+mj-lt"/>
              </a:rPr>
              <a:t>, female water committee member)</a:t>
            </a:r>
            <a:endParaRPr kumimoji="0" lang="en-US" sz="2400" b="0" i="0" u="none" strike="noStrike" cap="none" normalizeH="0" baseline="0" dirty="0" smtClean="0">
              <a:ln>
                <a:noFill/>
              </a:ln>
              <a:solidFill>
                <a:schemeClr val="bg1"/>
              </a:solidFill>
              <a:effectLst/>
              <a:latin typeface="+mj-lt"/>
            </a:endParaRPr>
          </a:p>
        </p:txBody>
      </p:sp>
      <p:sp>
        <p:nvSpPr>
          <p:cNvPr id="5" name="Rectangle 4"/>
          <p:cNvSpPr/>
          <p:nvPr/>
        </p:nvSpPr>
        <p:spPr>
          <a:xfrm>
            <a:off x="-32" y="-24"/>
            <a:ext cx="9144032" cy="2566857"/>
          </a:xfrm>
          <a:prstGeom prst="rect">
            <a:avLst/>
          </a:prstGeom>
          <a:solidFill>
            <a:schemeClr val="bg1"/>
          </a:solidFill>
          <a:ln>
            <a:solidFill>
              <a:schemeClr val="bg1"/>
            </a:solidFill>
          </a:ln>
        </p:spPr>
        <p:txBody>
          <a:bodyPr wrap="square">
            <a:spAutoFit/>
          </a:bodyPr>
          <a:lstStyle/>
          <a:p>
            <a:pPr>
              <a:lnSpc>
                <a:spcPct val="90000"/>
              </a:lnSpc>
              <a:spcBef>
                <a:spcPct val="50000"/>
              </a:spcBef>
            </a:pPr>
            <a:r>
              <a:rPr lang="en-US" sz="2800" dirty="0" smtClean="0">
                <a:latin typeface="+mj-lt"/>
              </a:rPr>
              <a:t>And changes in women and men’s attitude to women’s leadership…</a:t>
            </a:r>
          </a:p>
          <a:p>
            <a:pPr>
              <a:lnSpc>
                <a:spcPct val="90000"/>
              </a:lnSpc>
              <a:spcBef>
                <a:spcPct val="50000"/>
              </a:spcBef>
            </a:pPr>
            <a:r>
              <a:rPr lang="en-US" i="1" dirty="0" smtClean="0">
                <a:solidFill>
                  <a:srgbClr val="890041"/>
                </a:solidFill>
                <a:latin typeface="+mj-lt"/>
              </a:rPr>
              <a:t>In </a:t>
            </a:r>
            <a:r>
              <a:rPr lang="en-US" i="1" dirty="0" err="1" smtClean="0">
                <a:solidFill>
                  <a:srgbClr val="890041"/>
                </a:solidFill>
                <a:latin typeface="+mj-lt"/>
              </a:rPr>
              <a:t>Nanen</a:t>
            </a:r>
            <a:r>
              <a:rPr lang="en-US" i="1" dirty="0" smtClean="0">
                <a:solidFill>
                  <a:srgbClr val="890041"/>
                </a:solidFill>
                <a:latin typeface="+mj-lt"/>
              </a:rPr>
              <a:t>, </a:t>
            </a:r>
            <a:r>
              <a:rPr lang="en-US" b="1" i="1" dirty="0" smtClean="0">
                <a:solidFill>
                  <a:srgbClr val="890041"/>
                </a:solidFill>
                <a:latin typeface="+mj-lt"/>
              </a:rPr>
              <a:t>92% of men </a:t>
            </a:r>
            <a:r>
              <a:rPr lang="en-US" i="1" dirty="0" smtClean="0">
                <a:solidFill>
                  <a:srgbClr val="890041"/>
                </a:solidFill>
                <a:latin typeface="+mj-lt"/>
              </a:rPr>
              <a:t>and</a:t>
            </a:r>
            <a:r>
              <a:rPr lang="en-US" b="1" i="1" dirty="0" smtClean="0">
                <a:solidFill>
                  <a:srgbClr val="890041"/>
                </a:solidFill>
                <a:latin typeface="+mj-lt"/>
              </a:rPr>
              <a:t> 89% of women </a:t>
            </a:r>
            <a:r>
              <a:rPr lang="en-US" i="1" dirty="0" smtClean="0">
                <a:solidFill>
                  <a:srgbClr val="890041"/>
                </a:solidFill>
                <a:latin typeface="+mj-lt"/>
              </a:rPr>
              <a:t>considered it important or very  important for women to be on the committee. </a:t>
            </a:r>
          </a:p>
          <a:p>
            <a:pPr>
              <a:lnSpc>
                <a:spcPct val="90000"/>
              </a:lnSpc>
              <a:spcBef>
                <a:spcPct val="50000"/>
              </a:spcBef>
            </a:pPr>
            <a:r>
              <a:rPr lang="en-US" i="1" dirty="0" smtClean="0">
                <a:solidFill>
                  <a:srgbClr val="890041"/>
                </a:solidFill>
                <a:latin typeface="+mj-lt"/>
              </a:rPr>
              <a:t>In </a:t>
            </a:r>
            <a:r>
              <a:rPr lang="en-US" i="1" dirty="0" err="1" smtClean="0">
                <a:solidFill>
                  <a:srgbClr val="890041"/>
                </a:solidFill>
                <a:latin typeface="+mj-lt"/>
              </a:rPr>
              <a:t>Puluan</a:t>
            </a:r>
            <a:r>
              <a:rPr lang="en-US" i="1" dirty="0" smtClean="0">
                <a:solidFill>
                  <a:srgbClr val="890041"/>
                </a:solidFill>
                <a:latin typeface="+mj-lt"/>
              </a:rPr>
              <a:t> all women and </a:t>
            </a:r>
            <a:r>
              <a:rPr lang="en-US" b="1" i="1" dirty="0" smtClean="0">
                <a:solidFill>
                  <a:srgbClr val="890041"/>
                </a:solidFill>
                <a:latin typeface="+mj-lt"/>
              </a:rPr>
              <a:t>all men</a:t>
            </a:r>
            <a:r>
              <a:rPr lang="en-US" i="1" dirty="0" smtClean="0">
                <a:solidFill>
                  <a:srgbClr val="890041"/>
                </a:solidFill>
                <a:latin typeface="+mj-lt"/>
              </a:rPr>
              <a:t> considered it important that women be on the water and sanitation committee.</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ounded Rectangular Callout 3"/>
          <p:cNvSpPr/>
          <p:nvPr/>
        </p:nvSpPr>
        <p:spPr bwMode="auto">
          <a:xfrm>
            <a:off x="357158" y="2714620"/>
            <a:ext cx="8215370" cy="2643206"/>
          </a:xfrm>
          <a:prstGeom prst="wedgeRoundRectCallout">
            <a:avLst>
              <a:gd name="adj1" fmla="val -41458"/>
              <a:gd name="adj2" fmla="val -55486"/>
              <a:gd name="adj3" fmla="val 16667"/>
            </a:avLst>
          </a:prstGeom>
          <a:solidFill>
            <a:srgbClr val="89004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i="1" dirty="0" smtClean="0">
                <a:solidFill>
                  <a:schemeClr val="bg1"/>
                </a:solidFill>
                <a:latin typeface="+mj-lt"/>
              </a:rPr>
              <a:t>‘I was elected to the committee and am very proud, it is unusual to have a woman on a committee and contribute to decisions e.g. about payment for water etc. I feel more respected by my husband …. In my family the relationship is improved and I am happier’ </a:t>
            </a:r>
          </a:p>
          <a:p>
            <a:pPr>
              <a:buNone/>
            </a:pPr>
            <a:r>
              <a:rPr lang="en-US" i="1" dirty="0" smtClean="0">
                <a:solidFill>
                  <a:schemeClr val="bg1"/>
                </a:solidFill>
                <a:latin typeface="+mj-lt"/>
              </a:rPr>
              <a:t>                       (</a:t>
            </a:r>
            <a:r>
              <a:rPr lang="en-US" i="1" dirty="0" err="1" smtClean="0">
                <a:solidFill>
                  <a:schemeClr val="bg1"/>
                </a:solidFill>
                <a:latin typeface="+mj-lt"/>
              </a:rPr>
              <a:t>Puluan</a:t>
            </a:r>
            <a:r>
              <a:rPr lang="en-US" i="1" dirty="0" smtClean="0">
                <a:solidFill>
                  <a:schemeClr val="bg1"/>
                </a:solidFill>
                <a:latin typeface="+mj-lt"/>
              </a:rPr>
              <a:t>, female water committee member)</a:t>
            </a:r>
            <a:endParaRPr kumimoji="0" lang="en-US" sz="2400" b="0" i="0" u="none" strike="noStrike" cap="none" normalizeH="0" baseline="0" dirty="0" smtClean="0">
              <a:ln>
                <a:noFill/>
              </a:ln>
              <a:solidFill>
                <a:schemeClr val="bg1"/>
              </a:solidFill>
              <a:effectLst/>
              <a:latin typeface="+mj-lt"/>
            </a:endParaRPr>
          </a:p>
        </p:txBody>
      </p:sp>
      <p:sp>
        <p:nvSpPr>
          <p:cNvPr id="5" name="Rectangle 4"/>
          <p:cNvSpPr/>
          <p:nvPr/>
        </p:nvSpPr>
        <p:spPr>
          <a:xfrm>
            <a:off x="-32" y="-24"/>
            <a:ext cx="9144032" cy="2566857"/>
          </a:xfrm>
          <a:prstGeom prst="rect">
            <a:avLst/>
          </a:prstGeom>
          <a:solidFill>
            <a:schemeClr val="bg1"/>
          </a:solidFill>
          <a:ln>
            <a:solidFill>
              <a:schemeClr val="bg1"/>
            </a:solidFill>
          </a:ln>
        </p:spPr>
        <p:txBody>
          <a:bodyPr wrap="square">
            <a:spAutoFit/>
          </a:bodyPr>
          <a:lstStyle/>
          <a:p>
            <a:pPr>
              <a:lnSpc>
                <a:spcPct val="90000"/>
              </a:lnSpc>
              <a:spcBef>
                <a:spcPct val="50000"/>
              </a:spcBef>
            </a:pPr>
            <a:r>
              <a:rPr lang="en-US" sz="2800" dirty="0" smtClean="0">
                <a:latin typeface="+mj-lt"/>
              </a:rPr>
              <a:t>And changes in women and men’s attitude to women’s leadership…</a:t>
            </a:r>
          </a:p>
          <a:p>
            <a:pPr>
              <a:lnSpc>
                <a:spcPct val="90000"/>
              </a:lnSpc>
              <a:spcBef>
                <a:spcPct val="50000"/>
              </a:spcBef>
            </a:pPr>
            <a:r>
              <a:rPr lang="en-US" i="1" dirty="0" smtClean="0">
                <a:solidFill>
                  <a:srgbClr val="890041"/>
                </a:solidFill>
                <a:latin typeface="+mj-lt"/>
              </a:rPr>
              <a:t>In </a:t>
            </a:r>
            <a:r>
              <a:rPr lang="en-US" i="1" dirty="0" err="1" smtClean="0">
                <a:solidFill>
                  <a:srgbClr val="890041"/>
                </a:solidFill>
                <a:latin typeface="+mj-lt"/>
              </a:rPr>
              <a:t>Nanen</a:t>
            </a:r>
            <a:r>
              <a:rPr lang="en-US" i="1" dirty="0" smtClean="0">
                <a:solidFill>
                  <a:srgbClr val="890041"/>
                </a:solidFill>
                <a:latin typeface="+mj-lt"/>
              </a:rPr>
              <a:t>, </a:t>
            </a:r>
            <a:r>
              <a:rPr lang="en-US" b="1" i="1" dirty="0" smtClean="0">
                <a:solidFill>
                  <a:srgbClr val="890041"/>
                </a:solidFill>
                <a:latin typeface="+mj-lt"/>
              </a:rPr>
              <a:t>92% of men </a:t>
            </a:r>
            <a:r>
              <a:rPr lang="en-US" i="1" dirty="0" smtClean="0">
                <a:solidFill>
                  <a:srgbClr val="890041"/>
                </a:solidFill>
                <a:latin typeface="+mj-lt"/>
              </a:rPr>
              <a:t>and</a:t>
            </a:r>
            <a:r>
              <a:rPr lang="en-US" b="1" i="1" dirty="0" smtClean="0">
                <a:solidFill>
                  <a:srgbClr val="890041"/>
                </a:solidFill>
                <a:latin typeface="+mj-lt"/>
              </a:rPr>
              <a:t> 89% of women </a:t>
            </a:r>
            <a:r>
              <a:rPr lang="en-US" i="1" dirty="0" smtClean="0">
                <a:solidFill>
                  <a:srgbClr val="890041"/>
                </a:solidFill>
                <a:latin typeface="+mj-lt"/>
              </a:rPr>
              <a:t>considered it important or very  important for women to be on the committee. </a:t>
            </a:r>
          </a:p>
          <a:p>
            <a:pPr>
              <a:lnSpc>
                <a:spcPct val="90000"/>
              </a:lnSpc>
              <a:spcBef>
                <a:spcPct val="50000"/>
              </a:spcBef>
            </a:pPr>
            <a:r>
              <a:rPr lang="en-US" i="1" dirty="0" smtClean="0">
                <a:solidFill>
                  <a:srgbClr val="890041"/>
                </a:solidFill>
                <a:latin typeface="+mj-lt"/>
              </a:rPr>
              <a:t>In </a:t>
            </a:r>
            <a:r>
              <a:rPr lang="en-US" i="1" dirty="0" err="1" smtClean="0">
                <a:solidFill>
                  <a:srgbClr val="890041"/>
                </a:solidFill>
                <a:latin typeface="+mj-lt"/>
              </a:rPr>
              <a:t>Puluan</a:t>
            </a:r>
            <a:r>
              <a:rPr lang="en-US" i="1" dirty="0" smtClean="0">
                <a:solidFill>
                  <a:srgbClr val="890041"/>
                </a:solidFill>
                <a:latin typeface="+mj-lt"/>
              </a:rPr>
              <a:t> all women and </a:t>
            </a:r>
            <a:r>
              <a:rPr lang="en-US" b="1" i="1" dirty="0" smtClean="0">
                <a:solidFill>
                  <a:srgbClr val="890041"/>
                </a:solidFill>
                <a:latin typeface="+mj-lt"/>
              </a:rPr>
              <a:t>all men</a:t>
            </a:r>
            <a:r>
              <a:rPr lang="en-US" i="1" dirty="0" smtClean="0">
                <a:solidFill>
                  <a:srgbClr val="890041"/>
                </a:solidFill>
                <a:latin typeface="+mj-lt"/>
              </a:rPr>
              <a:t> considered it important that women be on the water and sanitation committee.</a:t>
            </a:r>
          </a:p>
        </p:txBody>
      </p:sp>
      <p:sp>
        <p:nvSpPr>
          <p:cNvPr id="6" name="TextBox 5"/>
          <p:cNvSpPr txBox="1"/>
          <p:nvPr/>
        </p:nvSpPr>
        <p:spPr>
          <a:xfrm>
            <a:off x="357158" y="5689603"/>
            <a:ext cx="8358246" cy="954107"/>
          </a:xfrm>
          <a:prstGeom prst="rect">
            <a:avLst/>
          </a:prstGeom>
          <a:noFill/>
        </p:spPr>
        <p:txBody>
          <a:bodyPr wrap="square" rtlCol="0">
            <a:spAutoFit/>
          </a:bodyPr>
          <a:lstStyle/>
          <a:p>
            <a:r>
              <a:rPr lang="en-AU" sz="2800" b="1" dirty="0" smtClean="0">
                <a:solidFill>
                  <a:srgbClr val="FF0000"/>
                </a:solidFill>
                <a:latin typeface="+mn-lt"/>
              </a:rPr>
              <a:t>Would you say this is a ‘practical gender needs’ change, potentially strategic, or strategic?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More changes in attitude...</a:t>
            </a:r>
            <a:endParaRPr lang="en-US" dirty="0"/>
          </a:p>
        </p:txBody>
      </p:sp>
      <p:pic>
        <p:nvPicPr>
          <p:cNvPr id="4" name="Picture 3"/>
          <p:cNvPicPr>
            <a:picLocks noChangeAspect="1" noChangeArrowheads="1"/>
          </p:cNvPicPr>
          <p:nvPr/>
        </p:nvPicPr>
        <p:blipFill>
          <a:blip r:embed="rId2" cstate="screen"/>
          <a:srcRect/>
          <a:stretch>
            <a:fillRect/>
          </a:stretch>
        </p:blipFill>
        <p:spPr bwMode="auto">
          <a:xfrm>
            <a:off x="533422" y="1946063"/>
            <a:ext cx="8039106" cy="4840523"/>
          </a:xfrm>
          <a:prstGeom prst="rect">
            <a:avLst/>
          </a:prstGeom>
          <a:noFill/>
          <a:ln w="9525">
            <a:noFill/>
            <a:miter lim="800000"/>
            <a:headEnd/>
            <a:tailEnd/>
          </a:ln>
        </p:spPr>
      </p:pic>
      <p:pic>
        <p:nvPicPr>
          <p:cNvPr id="5" name="Picture 11"/>
          <p:cNvPicPr>
            <a:picLocks noChangeAspect="1" noChangeArrowheads="1"/>
          </p:cNvPicPr>
          <p:nvPr/>
        </p:nvPicPr>
        <p:blipFill>
          <a:blip r:embed="rId3" cstate="screen"/>
          <a:srcRect/>
          <a:stretch>
            <a:fillRect/>
          </a:stretch>
        </p:blipFill>
        <p:spPr bwMode="auto">
          <a:xfrm>
            <a:off x="6287585" y="-214338"/>
            <a:ext cx="2856447" cy="214312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908720"/>
            <a:ext cx="8064895" cy="920080"/>
          </a:xfrm>
        </p:spPr>
        <p:txBody>
          <a:bodyPr/>
          <a:lstStyle/>
          <a:p>
            <a:r>
              <a:rPr lang="en-US" dirty="0"/>
              <a:t>Women experience </a:t>
            </a:r>
            <a:r>
              <a:rPr lang="en-US" dirty="0" smtClean="0"/>
              <a:t>more </a:t>
            </a:r>
            <a:r>
              <a:rPr lang="en-US" dirty="0"/>
              <a:t>harmony in the home:</a:t>
            </a:r>
            <a:r>
              <a:rPr lang="en-AU" dirty="0"/>
              <a:t/>
            </a:r>
            <a:br>
              <a:rPr lang="en-AU" dirty="0"/>
            </a:br>
            <a:endParaRPr lang="en-US" dirty="0"/>
          </a:p>
        </p:txBody>
      </p:sp>
      <p:sp>
        <p:nvSpPr>
          <p:cNvPr id="4" name="Rounded Rectangular Callout 3"/>
          <p:cNvSpPr/>
          <p:nvPr/>
        </p:nvSpPr>
        <p:spPr bwMode="auto">
          <a:xfrm>
            <a:off x="428596" y="2500306"/>
            <a:ext cx="8215370" cy="1928826"/>
          </a:xfrm>
          <a:prstGeom prst="wedgeRoundRectCallout">
            <a:avLst>
              <a:gd name="adj1" fmla="val -49902"/>
              <a:gd name="adj2" fmla="val 155039"/>
              <a:gd name="adj3" fmla="val 16667"/>
            </a:avLst>
          </a:prstGeom>
          <a:solidFill>
            <a:srgbClr val="89004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i="1" dirty="0" smtClean="0">
                <a:solidFill>
                  <a:schemeClr val="bg1"/>
                </a:solidFill>
                <a:latin typeface="+mn-lt"/>
              </a:rPr>
              <a:t>‘</a:t>
            </a:r>
            <a:r>
              <a:rPr lang="en-US" i="1" dirty="0">
                <a:solidFill>
                  <a:schemeClr val="bg1"/>
                </a:solidFill>
                <a:latin typeface="+mn-lt"/>
              </a:rPr>
              <a:t>Once fetching water from long distance, we came home late our husband angry, but now, no more – the food can be quickly and well prepared, and we feel love in the family and love for our children.’ (Timorese woman</a:t>
            </a:r>
            <a:r>
              <a:rPr lang="en-US" i="1" dirty="0" smtClean="0">
                <a:solidFill>
                  <a:schemeClr val="bg1"/>
                </a:solidFill>
                <a:latin typeface="+mn-lt"/>
              </a:rPr>
              <a:t>)</a:t>
            </a:r>
            <a:endParaRPr kumimoji="0" lang="en-US" sz="2800" b="0" i="1" u="none" strike="noStrike" cap="none" normalizeH="0" baseline="0" dirty="0" smtClean="0">
              <a:ln>
                <a:noFill/>
              </a:ln>
              <a:solidFill>
                <a:schemeClr val="bg1"/>
              </a:solidFill>
              <a:effectLst/>
              <a:latin typeface="+mn-lt"/>
            </a:endParaRPr>
          </a:p>
        </p:txBody>
      </p:sp>
    </p:spTree>
    <p:extLst>
      <p:ext uri="{BB962C8B-B14F-4D97-AF65-F5344CB8AC3E}">
        <p14:creationId xmlns:p14="http://schemas.microsoft.com/office/powerpoint/2010/main" val="404014324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500034" y="2108222"/>
            <a:ext cx="8458200" cy="4464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1" indent="-342900" algn="l" defTabSz="914400" rtl="0" eaLnBrk="0" fontAlgn="base" latinLnBrk="0" hangingPunct="0">
              <a:lnSpc>
                <a:spcPct val="100000"/>
              </a:lnSpc>
              <a:spcBef>
                <a:spcPct val="20000"/>
              </a:spcBef>
              <a:spcAft>
                <a:spcPct val="0"/>
              </a:spcAft>
              <a:buClrTx/>
              <a:buSzTx/>
              <a:buFont typeface="Arial" pitchFamily="34" charset="0"/>
              <a:buChar char="&gt;"/>
              <a:tabLst/>
              <a:defRPr/>
            </a:pPr>
            <a:r>
              <a:rPr kumimoji="0" lang="en-US" sz="2400" b="0" i="0" u="none" strike="noStrike" kern="0" cap="none" spc="0" normalizeH="0" baseline="0" noProof="0" dirty="0" smtClean="0">
                <a:ln>
                  <a:noFill/>
                </a:ln>
                <a:solidFill>
                  <a:schemeClr val="tx1"/>
                </a:solidFill>
                <a:effectLst/>
                <a:uLnTx/>
                <a:uFillTx/>
                <a:latin typeface="+mn-lt"/>
              </a:rPr>
              <a:t>Women expressed feeling greater sense of freedom and opportunity and many expressed greater happiness</a:t>
            </a:r>
          </a:p>
          <a:p>
            <a:pPr marL="342900" marR="0" lvl="1" indent="-342900" algn="l" defTabSz="914400" rtl="0" eaLnBrk="0" fontAlgn="base" latinLnBrk="0" hangingPunct="0">
              <a:lnSpc>
                <a:spcPct val="100000"/>
              </a:lnSpc>
              <a:spcBef>
                <a:spcPct val="20000"/>
              </a:spcBef>
              <a:spcAft>
                <a:spcPct val="0"/>
              </a:spcAft>
              <a:buClrTx/>
              <a:buSzTx/>
              <a:buFont typeface="Arial" pitchFamily="34" charset="0"/>
              <a:buChar char="&gt;"/>
              <a:tabLst/>
              <a:defRPr/>
            </a:pPr>
            <a:endParaRPr kumimoji="0" lang="en-US" sz="2400" b="0" i="0" u="none" strike="noStrike" kern="0" cap="none" spc="0" normalizeH="0" baseline="0" noProof="0" dirty="0" smtClean="0">
              <a:ln>
                <a:noFill/>
              </a:ln>
              <a:solidFill>
                <a:schemeClr val="tx1"/>
              </a:solidFill>
              <a:effectLst/>
              <a:uLnTx/>
              <a:uFillTx/>
              <a:latin typeface="+mn-lt"/>
            </a:endParaRPr>
          </a:p>
          <a:p>
            <a:pPr marL="342900" marR="0" lvl="1" indent="-342900" algn="l" defTabSz="914400" rtl="0" eaLnBrk="0" fontAlgn="base" latinLnBrk="0" hangingPunct="0">
              <a:lnSpc>
                <a:spcPct val="100000"/>
              </a:lnSpc>
              <a:spcBef>
                <a:spcPct val="20000"/>
              </a:spcBef>
              <a:spcAft>
                <a:spcPct val="0"/>
              </a:spcAft>
              <a:buClrTx/>
              <a:buSzTx/>
              <a:buFontTx/>
              <a:buNone/>
              <a:tabLst/>
              <a:defRPr/>
            </a:pPr>
            <a:r>
              <a:rPr kumimoji="0" lang="en-US" sz="2400" b="0" i="1" u="none" strike="noStrike" kern="0" cap="none" spc="0" normalizeH="0" baseline="0" noProof="0" dirty="0" smtClean="0">
                <a:ln>
                  <a:noFill/>
                </a:ln>
                <a:solidFill>
                  <a:srgbClr val="890041"/>
                </a:solidFill>
                <a:effectLst/>
                <a:uLnTx/>
                <a:uFillTx/>
                <a:latin typeface="+mn-lt"/>
              </a:rPr>
              <a:t>	</a:t>
            </a:r>
            <a:r>
              <a:rPr kumimoji="0" lang="en-US" sz="1100" b="0" i="1" u="none" strike="noStrike" kern="0" cap="none" spc="0" normalizeH="0" baseline="0" noProof="0" dirty="0" smtClean="0">
                <a:ln>
                  <a:noFill/>
                </a:ln>
                <a:solidFill>
                  <a:srgbClr val="890041"/>
                </a:solidFill>
                <a:effectLst/>
                <a:uLnTx/>
                <a:uFillTx/>
                <a:latin typeface="+mn-lt"/>
              </a:rPr>
              <a:t>					</a:t>
            </a:r>
            <a:r>
              <a:rPr kumimoji="0" lang="en-US" sz="2400" b="0" i="1" u="none" strike="noStrike" kern="0" cap="none" spc="0" normalizeH="0" baseline="0" noProof="0" dirty="0" smtClean="0">
                <a:ln>
                  <a:noFill/>
                </a:ln>
                <a:solidFill>
                  <a:srgbClr val="890041"/>
                </a:solidFill>
                <a:effectLst/>
                <a:uLnTx/>
                <a:uFillTx/>
                <a:latin typeface="+mn-lt"/>
              </a:rPr>
              <a:t>‘Once we had no water our 					husbands did not allow us 						to go to the parties. 	But 						now they allow us take 						part in the </a:t>
            </a:r>
            <a:r>
              <a:rPr kumimoji="0" lang="en-US" sz="2400" b="0" i="1" u="none" strike="noStrike" kern="0" cap="none" spc="0" normalizeH="0" baseline="0" noProof="0" dirty="0" err="1" smtClean="0">
                <a:ln>
                  <a:noFill/>
                </a:ln>
                <a:solidFill>
                  <a:srgbClr val="890041"/>
                </a:solidFill>
                <a:effectLst/>
                <a:uLnTx/>
                <a:uFillTx/>
                <a:latin typeface="+mn-lt"/>
              </a:rPr>
              <a:t>neighbour’s</a:t>
            </a:r>
            <a:r>
              <a:rPr kumimoji="0" lang="en-US" sz="2400" b="0" i="1" u="none" strike="noStrike" kern="0" cap="none" spc="0" normalizeH="0" baseline="0" noProof="0" dirty="0" smtClean="0">
                <a:ln>
                  <a:noFill/>
                </a:ln>
                <a:solidFill>
                  <a:srgbClr val="890041"/>
                </a:solidFill>
                <a:effectLst/>
                <a:uLnTx/>
                <a:uFillTx/>
                <a:latin typeface="+mn-lt"/>
              </a:rPr>
              <a:t> 						parties.’ (East Timor)</a:t>
            </a:r>
          </a:p>
        </p:txBody>
      </p:sp>
      <p:pic>
        <p:nvPicPr>
          <p:cNvPr id="5" name="Picture 4" descr="IMG_7297"/>
          <p:cNvPicPr>
            <a:picLocks noChangeAspect="1" noChangeArrowheads="1"/>
          </p:cNvPicPr>
          <p:nvPr/>
        </p:nvPicPr>
        <p:blipFill>
          <a:blip r:embed="rId2" cstate="screen"/>
          <a:srcRect/>
          <a:stretch>
            <a:fillRect/>
          </a:stretch>
        </p:blipFill>
        <p:spPr bwMode="auto">
          <a:xfrm rot="21197736">
            <a:off x="428625" y="3328988"/>
            <a:ext cx="4378325" cy="3284537"/>
          </a:xfrm>
          <a:prstGeom prst="rect">
            <a:avLst/>
          </a:prstGeom>
          <a:noFill/>
          <a:ln w="9525">
            <a:noFill/>
            <a:miter lim="800000"/>
            <a:headEnd/>
            <a:tailEnd/>
          </a:ln>
        </p:spPr>
      </p:pic>
      <p:sp>
        <p:nvSpPr>
          <p:cNvPr id="6" name="Title 1"/>
          <p:cNvSpPr>
            <a:spLocks noGrp="1"/>
          </p:cNvSpPr>
          <p:nvPr>
            <p:ph type="title"/>
          </p:nvPr>
        </p:nvSpPr>
        <p:spPr>
          <a:xfrm>
            <a:off x="561975" y="685800"/>
            <a:ext cx="7878763" cy="1143000"/>
          </a:xfrm>
        </p:spPr>
        <p:txBody>
          <a:bodyPr/>
          <a:lstStyle/>
          <a:p>
            <a:r>
              <a:rPr lang="en-US" dirty="0" smtClean="0"/>
              <a:t>Increase in freedom and opportunity</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Income opportunities and freeing up time</a:t>
            </a:r>
            <a:endParaRPr lang="en-US" dirty="0"/>
          </a:p>
        </p:txBody>
      </p:sp>
      <p:sp>
        <p:nvSpPr>
          <p:cNvPr id="3" name="Content Placeholder 2"/>
          <p:cNvSpPr>
            <a:spLocks noGrp="1"/>
          </p:cNvSpPr>
          <p:nvPr>
            <p:ph idx="1"/>
          </p:nvPr>
        </p:nvSpPr>
        <p:spPr>
          <a:xfrm>
            <a:off x="-32" y="2000240"/>
            <a:ext cx="7772400" cy="3733800"/>
          </a:xfrm>
        </p:spPr>
        <p:txBody>
          <a:bodyPr/>
          <a:lstStyle/>
          <a:p>
            <a:r>
              <a:rPr lang="en-AU" dirty="0" smtClean="0">
                <a:solidFill>
                  <a:srgbClr val="BC005A"/>
                </a:solidFill>
              </a:rPr>
              <a:t>A study in India by IRC/FPI showed many benefits for women:</a:t>
            </a:r>
          </a:p>
        </p:txBody>
      </p:sp>
      <p:sp>
        <p:nvSpPr>
          <p:cNvPr id="5" name="Rounded Rectangular Callout 4"/>
          <p:cNvSpPr/>
          <p:nvPr/>
        </p:nvSpPr>
        <p:spPr bwMode="auto">
          <a:xfrm>
            <a:off x="3286116" y="2857496"/>
            <a:ext cx="5643602" cy="2000264"/>
          </a:xfrm>
          <a:prstGeom prst="wedgeRoundRectCallout">
            <a:avLst>
              <a:gd name="adj1" fmla="val 32571"/>
              <a:gd name="adj2" fmla="val -79226"/>
              <a:gd name="adj3" fmla="val 16667"/>
            </a:avLst>
          </a:prstGeom>
          <a:solidFill>
            <a:srgbClr val="89004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AU" dirty="0" smtClean="0">
                <a:solidFill>
                  <a:schemeClr val="bg1"/>
                </a:solidFill>
                <a:latin typeface="+mn-lt"/>
              </a:rPr>
              <a:t>“</a:t>
            </a:r>
            <a:r>
              <a:rPr lang="en-AU" i="1" dirty="0" smtClean="0">
                <a:solidFill>
                  <a:schemeClr val="bg1"/>
                </a:solidFill>
                <a:latin typeface="+mn-lt"/>
              </a:rPr>
              <a:t>the maximum additional income a woman can earn assuming time saved is devoted to economic activities could be 750-5520 rupees per woman</a:t>
            </a:r>
            <a:r>
              <a:rPr lang="en-AU" dirty="0" smtClean="0">
                <a:solidFill>
                  <a:schemeClr val="bg1"/>
                </a:solidFill>
                <a:latin typeface="+mn-lt"/>
              </a:rPr>
              <a:t>” </a:t>
            </a:r>
          </a:p>
          <a:p>
            <a:r>
              <a:rPr lang="en-AU" sz="1600" dirty="0" smtClean="0">
                <a:solidFill>
                  <a:schemeClr val="bg1"/>
                </a:solidFill>
                <a:latin typeface="+mn-lt"/>
              </a:rPr>
              <a:t>(GWA, undated)</a:t>
            </a:r>
            <a:endParaRPr kumimoji="0" lang="en-US" sz="2400" b="0" i="0" u="none" strike="noStrike" cap="none" normalizeH="0" baseline="0" dirty="0" smtClean="0">
              <a:ln>
                <a:noFill/>
              </a:ln>
              <a:solidFill>
                <a:schemeClr val="bg1"/>
              </a:solidFill>
              <a:effectLst/>
              <a:latin typeface="+mn-lt"/>
            </a:endParaRPr>
          </a:p>
        </p:txBody>
      </p:sp>
      <p:sp>
        <p:nvSpPr>
          <p:cNvPr id="6" name="Rounded Rectangular Callout 5"/>
          <p:cNvSpPr/>
          <p:nvPr/>
        </p:nvSpPr>
        <p:spPr bwMode="auto">
          <a:xfrm>
            <a:off x="571472" y="5357826"/>
            <a:ext cx="8215370" cy="1143008"/>
          </a:xfrm>
          <a:prstGeom prst="wedgeRoundRectCallout">
            <a:avLst>
              <a:gd name="adj1" fmla="val -51245"/>
              <a:gd name="adj2" fmla="val -142382"/>
              <a:gd name="adj3" fmla="val 16667"/>
            </a:avLst>
          </a:prstGeom>
          <a:solidFill>
            <a:srgbClr val="89004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AU" dirty="0" smtClean="0">
                <a:solidFill>
                  <a:schemeClr val="bg1"/>
                </a:solidFill>
                <a:latin typeface="+mn-lt"/>
              </a:rPr>
              <a:t>“</a:t>
            </a:r>
            <a:r>
              <a:rPr lang="en-US" i="1" dirty="0" smtClean="0">
                <a:solidFill>
                  <a:schemeClr val="bg1"/>
                </a:solidFill>
                <a:latin typeface="+mn-lt"/>
              </a:rPr>
              <a:t>time freed for personal, domestic, social on development activities was 45-152 8-hour days</a:t>
            </a:r>
            <a:r>
              <a:rPr lang="en-AU" dirty="0" smtClean="0">
                <a:solidFill>
                  <a:schemeClr val="bg1"/>
                </a:solidFill>
                <a:latin typeface="+mn-lt"/>
              </a:rPr>
              <a:t>” </a:t>
            </a:r>
            <a:r>
              <a:rPr lang="en-AU" sz="1600" dirty="0" smtClean="0">
                <a:solidFill>
                  <a:schemeClr val="bg1"/>
                </a:solidFill>
                <a:latin typeface="+mn-lt"/>
              </a:rPr>
              <a:t>(GWA, undated)</a:t>
            </a:r>
            <a:endParaRPr kumimoji="0" lang="en-US" sz="2400" b="0" i="0" u="none" strike="noStrike" cap="none" normalizeH="0" baseline="0" dirty="0" smtClean="0">
              <a:ln>
                <a:noFill/>
              </a:ln>
              <a:solidFill>
                <a:schemeClr val="bg1"/>
              </a:solidFill>
              <a:effectLst/>
              <a:latin typeface="+mn-l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07504" y="845840"/>
            <a:ext cx="8928546" cy="854968"/>
          </a:xfrm>
        </p:spPr>
        <p:txBody>
          <a:bodyPr/>
          <a:lstStyle/>
          <a:p>
            <a:r>
              <a:rPr lang="en-US" sz="3600" dirty="0" smtClean="0"/>
              <a:t>Topic 1</a:t>
            </a:r>
          </a:p>
        </p:txBody>
      </p:sp>
      <p:sp>
        <p:nvSpPr>
          <p:cNvPr id="21507" name="Content Placeholder 2"/>
          <p:cNvSpPr>
            <a:spLocks noGrp="1"/>
          </p:cNvSpPr>
          <p:nvPr>
            <p:ph idx="1"/>
          </p:nvPr>
        </p:nvSpPr>
        <p:spPr>
          <a:xfrm>
            <a:off x="251520" y="2420888"/>
            <a:ext cx="3960440" cy="3581494"/>
          </a:xfrm>
        </p:spPr>
        <p:txBody>
          <a:bodyPr/>
          <a:lstStyle/>
          <a:p>
            <a:pPr marL="0" indent="0" eaLnBrk="1" hangingPunct="1">
              <a:spcBef>
                <a:spcPts val="600"/>
              </a:spcBef>
              <a:spcAft>
                <a:spcPts val="600"/>
              </a:spcAft>
              <a:buNone/>
              <a:defRPr/>
            </a:pPr>
            <a:r>
              <a:rPr lang="en-AU" sz="3600" dirty="0" smtClean="0">
                <a:latin typeface="Calibri" pitchFamily="34" charset="0"/>
                <a:cs typeface="Calibri" pitchFamily="34" charset="0"/>
              </a:rPr>
              <a:t>What is gender? Why is it important in WASH?</a:t>
            </a:r>
          </a:p>
        </p:txBody>
      </p:sp>
      <p:pic>
        <p:nvPicPr>
          <p:cNvPr id="4099" name="Picture 3"/>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211960" y="2204864"/>
            <a:ext cx="4632627" cy="3357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descr="IWDA"/>
          <p:cNvPicPr>
            <a:picLocks noChangeAspect="1" noChangeArrowheads="1"/>
          </p:cNvPicPr>
          <p:nvPr/>
        </p:nvPicPr>
        <p:blipFill>
          <a:blip r:embed="rId3" cstate="screen"/>
          <a:srcRect/>
          <a:stretch>
            <a:fillRect/>
          </a:stretch>
        </p:blipFill>
        <p:spPr bwMode="auto">
          <a:xfrm>
            <a:off x="395537" y="5877272"/>
            <a:ext cx="1817110" cy="786775"/>
          </a:xfrm>
          <a:prstGeom prst="rect">
            <a:avLst/>
          </a:prstGeom>
          <a:noFill/>
          <a:ln w="9525">
            <a:noFill/>
            <a:miter lim="800000"/>
            <a:headEnd/>
            <a:tailEnd/>
          </a:ln>
        </p:spPr>
      </p:pic>
      <p:pic>
        <p:nvPicPr>
          <p:cNvPr id="8" name="Picture 0" descr="ISF_LOGO.jpg"/>
          <p:cNvPicPr>
            <a:picLocks noChangeAspect="1" noChangeArrowheads="1"/>
          </p:cNvPicPr>
          <p:nvPr/>
        </p:nvPicPr>
        <p:blipFill>
          <a:blip r:embed="rId4" cstate="screen"/>
          <a:srcRect/>
          <a:stretch>
            <a:fillRect/>
          </a:stretch>
        </p:blipFill>
        <p:spPr bwMode="auto">
          <a:xfrm>
            <a:off x="5533764" y="5937615"/>
            <a:ext cx="3502732" cy="7264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Increased school attendance and confidence</a:t>
            </a:r>
            <a:endParaRPr lang="en-US" dirty="0"/>
          </a:p>
        </p:txBody>
      </p:sp>
      <p:sp>
        <p:nvSpPr>
          <p:cNvPr id="3" name="Content Placeholder 2"/>
          <p:cNvSpPr>
            <a:spLocks noGrp="1"/>
          </p:cNvSpPr>
          <p:nvPr>
            <p:ph idx="1"/>
          </p:nvPr>
        </p:nvSpPr>
        <p:spPr>
          <a:xfrm>
            <a:off x="-32" y="2000240"/>
            <a:ext cx="8748496" cy="3733800"/>
          </a:xfrm>
        </p:spPr>
        <p:txBody>
          <a:bodyPr/>
          <a:lstStyle/>
          <a:p>
            <a:r>
              <a:rPr lang="en-AU" dirty="0" smtClean="0">
                <a:solidFill>
                  <a:srgbClr val="BC005A"/>
                </a:solidFill>
              </a:rPr>
              <a:t>Plan International in Uganda is seeing an increase in school attendance and also confidence in girls resulting from a project focusing on making affordable sanitary pads for girls in schools</a:t>
            </a:r>
          </a:p>
        </p:txBody>
      </p:sp>
      <p:sp>
        <p:nvSpPr>
          <p:cNvPr id="5" name="Rounded Rectangular Callout 4"/>
          <p:cNvSpPr/>
          <p:nvPr/>
        </p:nvSpPr>
        <p:spPr bwMode="auto">
          <a:xfrm>
            <a:off x="3392894" y="3429000"/>
            <a:ext cx="5499586" cy="3168352"/>
          </a:xfrm>
          <a:prstGeom prst="wedgeRoundRectCallout">
            <a:avLst>
              <a:gd name="adj1" fmla="val -37410"/>
              <a:gd name="adj2" fmla="val -59207"/>
              <a:gd name="adj3" fmla="val 16667"/>
            </a:avLst>
          </a:prstGeom>
          <a:solidFill>
            <a:srgbClr val="89004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AU" i="1" dirty="0" smtClean="0">
                <a:solidFill>
                  <a:schemeClr val="bg1"/>
                </a:solidFill>
                <a:latin typeface="+mn-lt"/>
              </a:rPr>
              <a:t>“Plan Uganda is starting to document testimonies of girls staying in school during their menstrual period, feeling able to share their concerns with senior women teachers and asking for assistance”</a:t>
            </a:r>
          </a:p>
          <a:p>
            <a:pPr>
              <a:spcBef>
                <a:spcPts val="600"/>
              </a:spcBef>
            </a:pPr>
            <a:r>
              <a:rPr lang="en-AU" sz="1600" dirty="0" smtClean="0">
                <a:solidFill>
                  <a:schemeClr val="bg1"/>
                </a:solidFill>
                <a:latin typeface="+mn-lt"/>
              </a:rPr>
              <a:t>(Plan Uganda in Carrard 2010)</a:t>
            </a:r>
            <a:endParaRPr kumimoji="0" lang="en-US" sz="2400" b="0" i="0" u="none" strike="noStrike" cap="none" normalizeH="0" baseline="0" dirty="0" smtClean="0">
              <a:ln>
                <a:noFill/>
              </a:ln>
              <a:solidFill>
                <a:schemeClr val="bg1"/>
              </a:solidFill>
              <a:effectLst/>
              <a:latin typeface="+mn-lt"/>
            </a:endParaRPr>
          </a:p>
        </p:txBody>
      </p:sp>
      <p:pic>
        <p:nvPicPr>
          <p:cNvPr id="6" name="Picture 5" descr="IMG_4880.JPG"/>
          <p:cNvPicPr>
            <a:picLocks noChangeAspect="1"/>
          </p:cNvPicPr>
          <p:nvPr/>
        </p:nvPicPr>
        <p:blipFill>
          <a:blip r:embed="rId3" cstate="screen"/>
          <a:srcRect/>
          <a:stretch>
            <a:fillRect/>
          </a:stretch>
        </p:blipFill>
        <p:spPr>
          <a:xfrm>
            <a:off x="251520" y="3789040"/>
            <a:ext cx="3096344" cy="2160240"/>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1" y="685800"/>
            <a:ext cx="8189218" cy="1143000"/>
          </a:xfrm>
        </p:spPr>
        <p:txBody>
          <a:bodyPr/>
          <a:lstStyle/>
          <a:p>
            <a:r>
              <a:rPr lang="en-US" dirty="0" smtClean="0"/>
              <a:t>Increase in participation, voice and confidence</a:t>
            </a:r>
            <a:endParaRPr lang="en-US" dirty="0"/>
          </a:p>
        </p:txBody>
      </p:sp>
      <p:sp>
        <p:nvSpPr>
          <p:cNvPr id="3" name="Content Placeholder 2"/>
          <p:cNvSpPr>
            <a:spLocks noGrp="1"/>
          </p:cNvSpPr>
          <p:nvPr>
            <p:ph idx="1"/>
          </p:nvPr>
        </p:nvSpPr>
        <p:spPr>
          <a:xfrm>
            <a:off x="-32" y="2000240"/>
            <a:ext cx="8748496" cy="3733800"/>
          </a:xfrm>
        </p:spPr>
        <p:txBody>
          <a:bodyPr/>
          <a:lstStyle/>
          <a:p>
            <a:r>
              <a:rPr lang="en-AU" dirty="0" smtClean="0">
                <a:solidFill>
                  <a:srgbClr val="BC005A"/>
                </a:solidFill>
              </a:rPr>
              <a:t>An increase in participation and confidence is being seen in a </a:t>
            </a:r>
            <a:r>
              <a:rPr lang="en-AU" dirty="0" err="1" smtClean="0">
                <a:solidFill>
                  <a:srgbClr val="BC005A"/>
                </a:solidFill>
              </a:rPr>
              <a:t>WaterAid</a:t>
            </a:r>
            <a:r>
              <a:rPr lang="en-AU" dirty="0" smtClean="0">
                <a:solidFill>
                  <a:srgbClr val="BC005A"/>
                </a:solidFill>
              </a:rPr>
              <a:t> in Bangladesh program.</a:t>
            </a:r>
          </a:p>
        </p:txBody>
      </p:sp>
      <p:sp>
        <p:nvSpPr>
          <p:cNvPr id="5" name="Rounded Rectangular Callout 4"/>
          <p:cNvSpPr/>
          <p:nvPr/>
        </p:nvSpPr>
        <p:spPr bwMode="auto">
          <a:xfrm>
            <a:off x="3320886" y="2924944"/>
            <a:ext cx="5499586" cy="3744416"/>
          </a:xfrm>
          <a:prstGeom prst="wedgeRoundRectCallout">
            <a:avLst>
              <a:gd name="adj1" fmla="val 6511"/>
              <a:gd name="adj2" fmla="val -59631"/>
              <a:gd name="adj3" fmla="val 16667"/>
            </a:avLst>
          </a:prstGeom>
          <a:solidFill>
            <a:srgbClr val="89004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AU" i="1" dirty="0" smtClean="0">
                <a:solidFill>
                  <a:schemeClr val="bg1"/>
                </a:solidFill>
                <a:latin typeface="+mn-lt"/>
              </a:rPr>
              <a:t>“adolescents can now voice their needs…the women also have direct access as they are in the committee. So they can say what they need separately for their own dignity and privacy…So now there are new leaders working with old leaders, working together”</a:t>
            </a:r>
          </a:p>
          <a:p>
            <a:pPr>
              <a:spcBef>
                <a:spcPts val="600"/>
              </a:spcBef>
            </a:pPr>
            <a:r>
              <a:rPr lang="en-AU" sz="1600" dirty="0" smtClean="0">
                <a:solidFill>
                  <a:schemeClr val="bg1"/>
                </a:solidFill>
                <a:latin typeface="+mn-lt"/>
              </a:rPr>
              <a:t>(PSTC/</a:t>
            </a:r>
            <a:r>
              <a:rPr lang="en-AU" sz="1600" dirty="0" err="1" smtClean="0">
                <a:solidFill>
                  <a:schemeClr val="bg1"/>
                </a:solidFill>
                <a:latin typeface="+mn-lt"/>
              </a:rPr>
              <a:t>WaterAid</a:t>
            </a:r>
            <a:r>
              <a:rPr lang="en-AU" sz="1600" dirty="0" smtClean="0">
                <a:solidFill>
                  <a:schemeClr val="bg1"/>
                </a:solidFill>
                <a:latin typeface="+mn-lt"/>
              </a:rPr>
              <a:t> in Carrard 2010)</a:t>
            </a:r>
            <a:endParaRPr kumimoji="0" lang="en-US" sz="2400" b="0" i="0" u="none" strike="noStrike" cap="none" normalizeH="0" baseline="0" dirty="0" smtClean="0">
              <a:ln>
                <a:noFill/>
              </a:ln>
              <a:solidFill>
                <a:schemeClr val="bg1"/>
              </a:solidFill>
              <a:effectLst/>
              <a:latin typeface="+mn-lt"/>
            </a:endParaRPr>
          </a:p>
        </p:txBody>
      </p:sp>
      <p:pic>
        <p:nvPicPr>
          <p:cNvPr id="6" name="Picture 5" descr="IMG_5190.JPG"/>
          <p:cNvPicPr>
            <a:picLocks noChangeAspect="1"/>
          </p:cNvPicPr>
          <p:nvPr/>
        </p:nvPicPr>
        <p:blipFill>
          <a:blip r:embed="rId3" cstate="screen"/>
          <a:srcRect/>
          <a:stretch>
            <a:fillRect/>
          </a:stretch>
        </p:blipFill>
        <p:spPr>
          <a:xfrm rot="5400000">
            <a:off x="107504" y="3645024"/>
            <a:ext cx="3045214" cy="2181118"/>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Employment, reduced </a:t>
            </a:r>
            <a:r>
              <a:rPr lang="en-US" dirty="0" err="1" smtClean="0"/>
              <a:t>labour</a:t>
            </a:r>
            <a:r>
              <a:rPr lang="en-US" dirty="0" smtClean="0"/>
              <a:t> and increased representation</a:t>
            </a:r>
            <a:endParaRPr lang="en-US" dirty="0"/>
          </a:p>
        </p:txBody>
      </p:sp>
      <p:sp>
        <p:nvSpPr>
          <p:cNvPr id="3" name="Content Placeholder 2"/>
          <p:cNvSpPr>
            <a:spLocks noGrp="1"/>
          </p:cNvSpPr>
          <p:nvPr>
            <p:ph idx="1"/>
          </p:nvPr>
        </p:nvSpPr>
        <p:spPr>
          <a:xfrm>
            <a:off x="-32" y="2000240"/>
            <a:ext cx="8748496" cy="3733800"/>
          </a:xfrm>
        </p:spPr>
        <p:txBody>
          <a:bodyPr/>
          <a:lstStyle/>
          <a:p>
            <a:r>
              <a:rPr lang="en-AU" dirty="0" smtClean="0">
                <a:solidFill>
                  <a:srgbClr val="BC005A"/>
                </a:solidFill>
              </a:rPr>
              <a:t>An impact assessment (using gender disaggregated data) of a small town water supply project in Uganda identified practical and potentially strategic outcomes</a:t>
            </a:r>
          </a:p>
        </p:txBody>
      </p:sp>
      <p:sp>
        <p:nvSpPr>
          <p:cNvPr id="5" name="Rounded Rectangular Callout 4"/>
          <p:cNvSpPr/>
          <p:nvPr/>
        </p:nvSpPr>
        <p:spPr bwMode="auto">
          <a:xfrm>
            <a:off x="251520" y="5085184"/>
            <a:ext cx="4896544" cy="1728192"/>
          </a:xfrm>
          <a:prstGeom prst="wedgeRoundRectCallout">
            <a:avLst>
              <a:gd name="adj1" fmla="val -42567"/>
              <a:gd name="adj2" fmla="val -57468"/>
              <a:gd name="adj3" fmla="val 16667"/>
            </a:avLst>
          </a:prstGeom>
          <a:solidFill>
            <a:srgbClr val="89004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AU" dirty="0" smtClean="0">
                <a:solidFill>
                  <a:schemeClr val="bg1"/>
                </a:solidFill>
                <a:latin typeface="+mn-lt"/>
              </a:rPr>
              <a:t>An increase in representation of women on water/sewerage boards and also town councils</a:t>
            </a:r>
          </a:p>
          <a:p>
            <a:r>
              <a:rPr lang="en-AU" sz="1600" dirty="0" smtClean="0">
                <a:solidFill>
                  <a:schemeClr val="bg1"/>
                </a:solidFill>
                <a:latin typeface="+mn-lt"/>
              </a:rPr>
              <a:t>(WSP, 2010)</a:t>
            </a:r>
            <a:endParaRPr kumimoji="0" lang="en-US" sz="2400" b="0" i="0" u="none" strike="noStrike" cap="none" normalizeH="0" baseline="0" dirty="0" smtClean="0">
              <a:ln>
                <a:noFill/>
              </a:ln>
              <a:solidFill>
                <a:schemeClr val="bg1"/>
              </a:solidFill>
              <a:effectLst/>
              <a:latin typeface="+mn-lt"/>
            </a:endParaRPr>
          </a:p>
        </p:txBody>
      </p:sp>
      <p:sp>
        <p:nvSpPr>
          <p:cNvPr id="6" name="Rounded Rectangular Callout 5"/>
          <p:cNvSpPr/>
          <p:nvPr/>
        </p:nvSpPr>
        <p:spPr bwMode="auto">
          <a:xfrm>
            <a:off x="5652120" y="3356992"/>
            <a:ext cx="3275856" cy="3096344"/>
          </a:xfrm>
          <a:prstGeom prst="wedgeRoundRectCallout">
            <a:avLst>
              <a:gd name="adj1" fmla="val -8121"/>
              <a:gd name="adj2" fmla="val -62373"/>
              <a:gd name="adj3" fmla="val 16667"/>
            </a:avLst>
          </a:prstGeom>
          <a:solidFill>
            <a:srgbClr val="89004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AU" dirty="0" smtClean="0">
                <a:solidFill>
                  <a:schemeClr val="bg1"/>
                </a:solidFill>
                <a:latin typeface="+mn-lt"/>
              </a:rPr>
              <a:t>A reduction in both time and money spent collecting water, with children spending more time studying as a result </a:t>
            </a:r>
            <a:r>
              <a:rPr lang="en-AU" sz="1600" dirty="0" smtClean="0">
                <a:solidFill>
                  <a:schemeClr val="bg1"/>
                </a:solidFill>
                <a:latin typeface="+mn-lt"/>
              </a:rPr>
              <a:t>(WSP, 2010)</a:t>
            </a:r>
            <a:endParaRPr kumimoji="0" lang="en-US" sz="2400" b="0" i="0" u="none" strike="noStrike" cap="none" normalizeH="0" baseline="0" dirty="0" smtClean="0">
              <a:ln>
                <a:noFill/>
              </a:ln>
              <a:solidFill>
                <a:schemeClr val="bg1"/>
              </a:solidFill>
              <a:effectLst/>
              <a:latin typeface="+mn-lt"/>
            </a:endParaRPr>
          </a:p>
        </p:txBody>
      </p:sp>
      <p:sp>
        <p:nvSpPr>
          <p:cNvPr id="7" name="Rounded Rectangular Callout 6"/>
          <p:cNvSpPr/>
          <p:nvPr/>
        </p:nvSpPr>
        <p:spPr bwMode="auto">
          <a:xfrm>
            <a:off x="179512" y="3501008"/>
            <a:ext cx="5328592" cy="1440160"/>
          </a:xfrm>
          <a:prstGeom prst="wedgeRoundRectCallout">
            <a:avLst>
              <a:gd name="adj1" fmla="val 14213"/>
              <a:gd name="adj2" fmla="val -74108"/>
              <a:gd name="adj3" fmla="val 16667"/>
            </a:avLst>
          </a:prstGeom>
          <a:solidFill>
            <a:srgbClr val="89004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AU" dirty="0" smtClean="0">
                <a:solidFill>
                  <a:schemeClr val="bg1"/>
                </a:solidFill>
                <a:latin typeface="+mn-lt"/>
              </a:rPr>
              <a:t>Increased employment opportunities for women and diversification of income sources </a:t>
            </a:r>
            <a:r>
              <a:rPr lang="en-AU" sz="1600" dirty="0" smtClean="0">
                <a:solidFill>
                  <a:schemeClr val="bg1"/>
                </a:solidFill>
                <a:latin typeface="+mn-lt"/>
              </a:rPr>
              <a:t>(WSP, 2010)</a:t>
            </a:r>
            <a:endParaRPr kumimoji="0" lang="en-US" sz="2400" b="0" i="0" u="none" strike="noStrike" cap="none" normalizeH="0" baseline="0" dirty="0" smtClean="0">
              <a:ln>
                <a:noFill/>
              </a:ln>
              <a:solidFill>
                <a:schemeClr val="bg1"/>
              </a:solidFill>
              <a:effectLst/>
              <a:latin typeface="+mn-lt"/>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rgbClr val="BC005A"/>
                </a:solidFill>
              </a:rPr>
              <a:t>Different kinds of gender outcomes</a:t>
            </a:r>
            <a:endParaRPr lang="en-US" dirty="0">
              <a:solidFill>
                <a:srgbClr val="BC005A"/>
              </a:solidFill>
            </a:endParaRPr>
          </a:p>
        </p:txBody>
      </p:sp>
      <p:sp>
        <p:nvSpPr>
          <p:cNvPr id="4" name="Content Placeholder 2"/>
          <p:cNvSpPr txBox="1">
            <a:spLocks/>
          </p:cNvSpPr>
          <p:nvPr/>
        </p:nvSpPr>
        <p:spPr bwMode="auto">
          <a:xfrm>
            <a:off x="285720" y="2285992"/>
            <a:ext cx="8429684" cy="4429156"/>
          </a:xfrm>
          <a:prstGeom prst="rect">
            <a:avLst/>
          </a:prstGeom>
          <a:solidFill>
            <a:srgbClr val="890041"/>
          </a:solid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None/>
              <a:tabLst/>
              <a:defRPr/>
            </a:pPr>
            <a:r>
              <a:rPr lang="en-AU" sz="3200" kern="0" dirty="0" smtClean="0">
                <a:solidFill>
                  <a:schemeClr val="bg1"/>
                </a:solidFill>
                <a:latin typeface="+mn-lt"/>
              </a:rPr>
              <a:t>So both</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None/>
              <a:tabLst/>
              <a:defRPr/>
            </a:pPr>
            <a:endParaRPr lang="en-AU" sz="3200" kern="0" dirty="0" smtClean="0">
              <a:solidFill>
                <a:schemeClr val="bg1"/>
              </a:solidFill>
              <a:latin typeface="+mn-lt"/>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None/>
              <a:tabLst/>
              <a:defRPr/>
            </a:pPr>
            <a:r>
              <a:rPr lang="en-AU" sz="3200" u="sng" kern="0" dirty="0" smtClean="0">
                <a:solidFill>
                  <a:schemeClr val="bg1"/>
                </a:solidFill>
                <a:latin typeface="+mn-lt"/>
              </a:rPr>
              <a:t>P</a:t>
            </a:r>
            <a:r>
              <a:rPr kumimoji="0" lang="en-AU" sz="3200" b="0" i="0" u="sng" strike="noStrike" kern="0" cap="none" spc="0" normalizeH="0" baseline="0" noProof="0" dirty="0" err="1" smtClean="0">
                <a:ln>
                  <a:noFill/>
                </a:ln>
                <a:solidFill>
                  <a:schemeClr val="bg1"/>
                </a:solidFill>
                <a:effectLst/>
                <a:uLnTx/>
                <a:uFillTx/>
                <a:latin typeface="+mn-lt"/>
                <a:ea typeface="+mn-ea"/>
                <a:cs typeface="+mn-cs"/>
              </a:rPr>
              <a:t>ractical</a:t>
            </a:r>
            <a:r>
              <a:rPr kumimoji="0" lang="en-AU" sz="3200" b="0" i="0" u="sng" strike="noStrike" kern="0" cap="none" spc="0" normalizeH="0" baseline="0" noProof="0" dirty="0" smtClean="0">
                <a:ln>
                  <a:noFill/>
                </a:ln>
                <a:solidFill>
                  <a:schemeClr val="bg1"/>
                </a:solidFill>
                <a:effectLst/>
                <a:uLnTx/>
                <a:uFillTx/>
                <a:latin typeface="+mn-lt"/>
                <a:ea typeface="+mn-ea"/>
                <a:cs typeface="+mn-cs"/>
              </a:rPr>
              <a:t> gender needs</a:t>
            </a:r>
            <a:endParaRPr kumimoji="0" lang="en-AU" sz="3200" b="0" i="0" u="none" strike="noStrike" kern="0" cap="none" spc="0" normalizeH="0" baseline="0" noProof="0" dirty="0" smtClean="0">
              <a:ln>
                <a:noFill/>
              </a:ln>
              <a:solidFill>
                <a:schemeClr val="bg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None/>
              <a:tabLst/>
              <a:defRPr/>
            </a:pPr>
            <a:r>
              <a:rPr lang="en-AU" sz="3200" u="sng" kern="0" dirty="0" smtClean="0">
                <a:solidFill>
                  <a:schemeClr val="bg1"/>
                </a:solidFill>
                <a:latin typeface="+mn-lt"/>
              </a:rPr>
              <a:t>Strategic gender interests</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None/>
              <a:tabLst/>
              <a:defRPr/>
            </a:pPr>
            <a:endParaRPr kumimoji="0" lang="en-AU" sz="3200" b="0" i="0" u="sng" strike="noStrike" kern="0" cap="none" spc="0" normalizeH="0" baseline="0" noProof="0" dirty="0" smtClean="0">
              <a:ln>
                <a:noFill/>
              </a:ln>
              <a:solidFill>
                <a:schemeClr val="bg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None/>
              <a:tabLst/>
              <a:defRPr/>
            </a:pPr>
            <a:r>
              <a:rPr lang="en-AU" sz="3200" kern="0" dirty="0" smtClean="0">
                <a:solidFill>
                  <a:schemeClr val="bg1"/>
                </a:solidFill>
                <a:latin typeface="+mn-lt"/>
              </a:rPr>
              <a:t>can be achieved in WASH initiatives...</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None/>
              <a:tabLst/>
              <a:defRPr/>
            </a:pPr>
            <a:r>
              <a:rPr lang="en-AU" sz="3200" kern="0" dirty="0" smtClean="0">
                <a:solidFill>
                  <a:schemeClr val="bg1"/>
                </a:solidFill>
                <a:latin typeface="+mn-lt"/>
              </a:rPr>
              <a:t>Why is this?</a:t>
            </a:r>
            <a:endParaRPr kumimoji="0" lang="en-AU" sz="3200" b="0" i="0" strike="noStrike" kern="0" cap="none" spc="0" normalizeH="0" baseline="0" noProof="0" dirty="0" smtClean="0">
              <a:ln>
                <a:noFill/>
              </a:ln>
              <a:solidFill>
                <a:schemeClr val="bg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None/>
              <a:tabLst/>
              <a:defRPr/>
            </a:pPr>
            <a:endParaRPr kumimoji="0" lang="en-AU" sz="2400" b="0" i="0" u="none" strike="noStrike" kern="0" cap="none" spc="0" normalizeH="0" baseline="0" noProof="0" dirty="0" smtClean="0">
              <a:ln>
                <a:noFill/>
              </a:ln>
              <a:solidFill>
                <a:schemeClr val="bg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gt;"/>
              <a:tabLst/>
              <a:defRPr/>
            </a:pPr>
            <a:endParaRPr kumimoji="0" lang="en-US" sz="2400" b="0" i="0" u="none" strike="noStrike" kern="0" cap="none" spc="0" normalizeH="0" baseline="0" noProof="0" dirty="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AU" sz="2400" dirty="0" smtClean="0"/>
              <a:t>Enablers – things that the NGOs did that helped...(Live and Learn and WV)...</a:t>
            </a:r>
            <a:endParaRPr lang="en-US" sz="2400" dirty="0" smtClean="0"/>
          </a:p>
        </p:txBody>
      </p:sp>
      <p:sp>
        <p:nvSpPr>
          <p:cNvPr id="19459" name="Content Placeholder 2"/>
          <p:cNvSpPr>
            <a:spLocks noGrp="1"/>
          </p:cNvSpPr>
          <p:nvPr>
            <p:ph idx="1"/>
          </p:nvPr>
        </p:nvSpPr>
        <p:spPr>
          <a:xfrm>
            <a:off x="0" y="2195513"/>
            <a:ext cx="9144000" cy="3733800"/>
          </a:xfrm>
        </p:spPr>
        <p:txBody>
          <a:bodyPr/>
          <a:lstStyle/>
          <a:p>
            <a:r>
              <a:rPr lang="en-AU" sz="2000" u="sng" smtClean="0"/>
              <a:t>used water as an entry point </a:t>
            </a:r>
            <a:r>
              <a:rPr lang="en-AU" sz="2000" smtClean="0"/>
              <a:t>to talk about governance, leadership and inclusion</a:t>
            </a:r>
          </a:p>
          <a:p>
            <a:r>
              <a:rPr lang="en-AU" sz="2000" u="sng" smtClean="0"/>
              <a:t>paid particular attention to the needs of women </a:t>
            </a:r>
            <a:r>
              <a:rPr lang="en-AU" sz="2000" smtClean="0"/>
              <a:t>when deciding timing and locations of project activities. </a:t>
            </a:r>
          </a:p>
          <a:p>
            <a:r>
              <a:rPr lang="en-AU" sz="2000" u="sng" smtClean="0">
                <a:solidFill>
                  <a:srgbClr val="BC005A"/>
                </a:solidFill>
              </a:rPr>
              <a:t>actively encouraged women to participate </a:t>
            </a:r>
            <a:r>
              <a:rPr lang="en-AU" sz="2000" smtClean="0">
                <a:solidFill>
                  <a:srgbClr val="BC005A"/>
                </a:solidFill>
              </a:rPr>
              <a:t>in meetings at all levels to voice their issues and concerns (rather than being represented by others)</a:t>
            </a:r>
          </a:p>
          <a:p>
            <a:r>
              <a:rPr lang="en-AU" sz="2000" u="sng" smtClean="0"/>
              <a:t>worked carefully with male community leaders </a:t>
            </a:r>
            <a:r>
              <a:rPr lang="en-AU" sz="2000" smtClean="0"/>
              <a:t>to ensure women and their participation were supported. </a:t>
            </a:r>
            <a:endParaRPr lang="en-US" sz="2000" smtClean="0"/>
          </a:p>
          <a:p>
            <a:r>
              <a:rPr lang="en-AU" sz="2000" u="sng" smtClean="0">
                <a:solidFill>
                  <a:srgbClr val="BC005A"/>
                </a:solidFill>
              </a:rPr>
              <a:t>used pictures </a:t>
            </a:r>
            <a:r>
              <a:rPr lang="en-AU" sz="2000" smtClean="0">
                <a:solidFill>
                  <a:srgbClr val="BC005A"/>
                </a:solidFill>
              </a:rPr>
              <a:t>which made activities accessible to those low literacy groups (particularly the women). </a:t>
            </a:r>
          </a:p>
          <a:p>
            <a:r>
              <a:rPr lang="en-AU" sz="2000" u="sng" smtClean="0"/>
              <a:t>used a 24h clock to raise awareness </a:t>
            </a:r>
            <a:r>
              <a:rPr lang="en-AU" sz="2000" smtClean="0"/>
              <a:t>of the division of labour between women and men and how equitably it was shared</a:t>
            </a:r>
          </a:p>
          <a:p>
            <a:r>
              <a:rPr lang="en-AU" sz="2000" u="sng" smtClean="0"/>
              <a:t>constructed separate toilets and bathing spaces </a:t>
            </a:r>
            <a:r>
              <a:rPr lang="en-AU" sz="2000" smtClean="0"/>
              <a:t>for women and men</a:t>
            </a:r>
            <a:endParaRPr lang="en-US" sz="2000" smtClean="0"/>
          </a:p>
          <a:p>
            <a:pPr>
              <a:buFont typeface="Arial" pitchFamily="34" charset="0"/>
              <a:buNone/>
            </a:pPr>
            <a:r>
              <a:rPr lang="en-AU" sz="2000" smtClean="0">
                <a:solidFill>
                  <a:srgbClr val="BC005A"/>
                </a:solidFill>
              </a:rPr>
              <a:t> </a:t>
            </a:r>
            <a:endParaRPr lang="en-US" sz="2000" smtClean="0">
              <a:solidFill>
                <a:srgbClr val="BC005A"/>
              </a:solidFill>
            </a:endParaRPr>
          </a:p>
          <a:p>
            <a:endParaRPr lang="en-US" sz="2000" smtClean="0">
              <a:solidFill>
                <a:srgbClr val="BC005A"/>
              </a:solidFill>
            </a:endParaRPr>
          </a:p>
          <a:p>
            <a:endParaRPr lang="en-US" sz="2000" smtClean="0"/>
          </a:p>
          <a:p>
            <a:endParaRPr lang="en-US" sz="2000" smtClean="0"/>
          </a:p>
          <a:p>
            <a:endParaRPr lang="en-AU" sz="2000" smtClean="0"/>
          </a:p>
          <a:p>
            <a:pPr lvl="1"/>
            <a:endParaRPr lang="en-US" sz="2000"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idx="1"/>
          </p:nvPr>
        </p:nvSpPr>
        <p:spPr>
          <a:xfrm>
            <a:off x="-71438" y="2204864"/>
            <a:ext cx="5435601" cy="4581525"/>
          </a:xfrm>
        </p:spPr>
        <p:txBody>
          <a:bodyPr/>
          <a:lstStyle/>
          <a:p>
            <a:pPr>
              <a:spcAft>
                <a:spcPts val="600"/>
              </a:spcAft>
              <a:buFont typeface="Wingdings" pitchFamily="2" charset="2"/>
              <a:buChar char="Ø"/>
            </a:pPr>
            <a:r>
              <a:rPr lang="en-US" sz="2000" u="sng" dirty="0" smtClean="0"/>
              <a:t>Made a conscious effort to include women on committees </a:t>
            </a:r>
          </a:p>
          <a:p>
            <a:pPr>
              <a:spcAft>
                <a:spcPts val="600"/>
              </a:spcAft>
              <a:buFont typeface="Wingdings" pitchFamily="2" charset="2"/>
              <a:buChar char="Ø"/>
            </a:pPr>
            <a:r>
              <a:rPr lang="en-US" sz="2000" u="sng" dirty="0" smtClean="0"/>
              <a:t>Women staff </a:t>
            </a:r>
            <a:r>
              <a:rPr lang="en-US" sz="2000" dirty="0" smtClean="0"/>
              <a:t>(</a:t>
            </a:r>
            <a:r>
              <a:rPr lang="en-US" sz="2000" dirty="0" err="1" smtClean="0"/>
              <a:t>WaterAid</a:t>
            </a:r>
            <a:r>
              <a:rPr lang="en-US" sz="2000" dirty="0" smtClean="0"/>
              <a:t> and partner organisations) </a:t>
            </a:r>
            <a:r>
              <a:rPr lang="en-US" sz="2000" u="sng" dirty="0" smtClean="0"/>
              <a:t>were important role models </a:t>
            </a:r>
            <a:r>
              <a:rPr lang="en-US" sz="2000" dirty="0" smtClean="0"/>
              <a:t>encouraging greater respect for women’s leadership potential and encouraging women to believe in their own capacities</a:t>
            </a:r>
          </a:p>
        </p:txBody>
      </p:sp>
      <p:sp>
        <p:nvSpPr>
          <p:cNvPr id="20483" name="Title 1"/>
          <p:cNvSpPr>
            <a:spLocks noGrp="1"/>
          </p:cNvSpPr>
          <p:nvPr>
            <p:ph type="title"/>
          </p:nvPr>
        </p:nvSpPr>
        <p:spPr/>
        <p:txBody>
          <a:bodyPr/>
          <a:lstStyle/>
          <a:p>
            <a:r>
              <a:rPr lang="en-AU" sz="2400" dirty="0" smtClean="0"/>
              <a:t>Enablers – things that the NGOs did that helped...(</a:t>
            </a:r>
            <a:r>
              <a:rPr lang="en-AU" sz="2400" dirty="0" err="1" smtClean="0"/>
              <a:t>WaterAid</a:t>
            </a:r>
            <a:r>
              <a:rPr lang="en-AU" sz="2400" dirty="0" smtClean="0"/>
              <a:t>)...</a:t>
            </a:r>
            <a:endParaRPr lang="en-US" sz="2400" dirty="0" smtClean="0"/>
          </a:p>
        </p:txBody>
      </p:sp>
      <p:pic>
        <p:nvPicPr>
          <p:cNvPr id="20484" name="Picture 6"/>
          <p:cNvPicPr>
            <a:picLocks noChangeAspect="1" noChangeArrowheads="1"/>
          </p:cNvPicPr>
          <p:nvPr/>
        </p:nvPicPr>
        <p:blipFill>
          <a:blip r:embed="rId3" cstate="screen"/>
          <a:srcRect/>
          <a:stretch>
            <a:fillRect/>
          </a:stretch>
        </p:blipFill>
        <p:spPr bwMode="auto">
          <a:xfrm>
            <a:off x="5265738" y="1857375"/>
            <a:ext cx="3878262" cy="2914650"/>
          </a:xfrm>
          <a:prstGeom prst="rect">
            <a:avLst/>
          </a:prstGeom>
          <a:solidFill>
            <a:srgbClr val="7030A0"/>
          </a:solidFill>
          <a:ln w="9525">
            <a:noFill/>
            <a:miter lim="800000"/>
            <a:headEnd/>
            <a:tailEnd/>
          </a:ln>
        </p:spPr>
      </p:pic>
      <p:sp>
        <p:nvSpPr>
          <p:cNvPr id="6" name="TextBox 5"/>
          <p:cNvSpPr txBox="1"/>
          <p:nvPr/>
        </p:nvSpPr>
        <p:spPr>
          <a:xfrm>
            <a:off x="0" y="4725144"/>
            <a:ext cx="9144000" cy="2092325"/>
          </a:xfrm>
          <a:prstGeom prst="rect">
            <a:avLst/>
          </a:prstGeom>
          <a:noFill/>
        </p:spPr>
        <p:txBody>
          <a:bodyPr>
            <a:spAutoFit/>
          </a:bodyPr>
          <a:lstStyle/>
          <a:p>
            <a:pPr>
              <a:spcAft>
                <a:spcPts val="600"/>
              </a:spcAft>
              <a:buFont typeface="Wingdings" pitchFamily="2" charset="2"/>
              <a:buChar char="Ø"/>
              <a:defRPr/>
            </a:pPr>
            <a:r>
              <a:rPr lang="en-US" sz="2000" dirty="0">
                <a:latin typeface="+mn-lt"/>
              </a:rPr>
              <a:t>  </a:t>
            </a:r>
            <a:r>
              <a:rPr lang="en-US" sz="2000" u="sng" dirty="0">
                <a:latin typeface="+mn-lt"/>
              </a:rPr>
              <a:t>Increased community awareness of women’s rights </a:t>
            </a:r>
            <a:r>
              <a:rPr lang="en-US" sz="2000" dirty="0">
                <a:latin typeface="+mn-lt"/>
              </a:rPr>
              <a:t>(many contributors:    </a:t>
            </a:r>
          </a:p>
          <a:p>
            <a:pPr>
              <a:spcAft>
                <a:spcPts val="600"/>
              </a:spcAft>
              <a:defRPr/>
            </a:pPr>
            <a:r>
              <a:rPr lang="en-US" sz="2000" dirty="0">
                <a:latin typeface="+mn-lt"/>
              </a:rPr>
              <a:t>     NGOs and </a:t>
            </a:r>
            <a:r>
              <a:rPr lang="en-US" sz="2000" dirty="0" err="1">
                <a:latin typeface="+mn-lt"/>
              </a:rPr>
              <a:t>govt</a:t>
            </a:r>
            <a:r>
              <a:rPr lang="en-US" sz="2000" dirty="0">
                <a:latin typeface="+mn-lt"/>
              </a:rPr>
              <a:t>)</a:t>
            </a:r>
          </a:p>
          <a:p>
            <a:pPr>
              <a:spcAft>
                <a:spcPts val="600"/>
              </a:spcAft>
              <a:buFont typeface="Wingdings" pitchFamily="2" charset="2"/>
              <a:buChar char="Ø"/>
              <a:defRPr/>
            </a:pPr>
            <a:r>
              <a:rPr lang="en-US" sz="2000" dirty="0">
                <a:latin typeface="+mn-lt"/>
              </a:rPr>
              <a:t>  </a:t>
            </a:r>
            <a:r>
              <a:rPr lang="en-US" sz="2000" u="sng" dirty="0">
                <a:latin typeface="+mn-lt"/>
              </a:rPr>
              <a:t>Supported women’s participation in decision-making to f</a:t>
            </a:r>
            <a:r>
              <a:rPr lang="en-US" sz="2000" dirty="0">
                <a:latin typeface="+mn-lt"/>
              </a:rPr>
              <a:t>eed into positive cycle of change: women and men observe the value of women’s contribution which leads to growing acceptance and motivation to continue increasing women’s participation </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975" y="685800"/>
            <a:ext cx="8296305" cy="1143000"/>
          </a:xfrm>
        </p:spPr>
        <p:txBody>
          <a:bodyPr/>
          <a:lstStyle/>
          <a:p>
            <a:r>
              <a:rPr lang="en-AU" sz="2400" dirty="0" smtClean="0"/>
              <a:t>Enablers: the community strengths that assisted, according to women and men were...</a:t>
            </a:r>
            <a:endParaRPr lang="en-US" sz="2400" dirty="0"/>
          </a:p>
        </p:txBody>
      </p:sp>
      <p:sp>
        <p:nvSpPr>
          <p:cNvPr id="3" name="Content Placeholder 2"/>
          <p:cNvSpPr>
            <a:spLocks noGrp="1"/>
          </p:cNvSpPr>
          <p:nvPr>
            <p:ph idx="1"/>
          </p:nvPr>
        </p:nvSpPr>
        <p:spPr>
          <a:xfrm>
            <a:off x="0" y="2195530"/>
            <a:ext cx="4643438" cy="3733800"/>
          </a:xfrm>
        </p:spPr>
        <p:txBody>
          <a:bodyPr/>
          <a:lstStyle/>
          <a:p>
            <a:r>
              <a:rPr lang="en-AU" sz="2000" dirty="0" smtClean="0">
                <a:solidFill>
                  <a:schemeClr val="tx1"/>
                </a:solidFill>
                <a:latin typeface="+mn-lt"/>
                <a:ea typeface="+mn-ea"/>
                <a:cs typeface="+mn-cs"/>
              </a:rPr>
              <a:t>Women worked hard and ‘from the heart’ and were ‘true to the task they were undertaking’ </a:t>
            </a:r>
          </a:p>
          <a:p>
            <a:r>
              <a:rPr lang="en-AU" sz="2000" dirty="0" smtClean="0">
                <a:solidFill>
                  <a:srgbClr val="BC005A"/>
                </a:solidFill>
              </a:rPr>
              <a:t>Women were </a:t>
            </a:r>
            <a:r>
              <a:rPr lang="en-AU" sz="2000" dirty="0" smtClean="0">
                <a:solidFill>
                  <a:srgbClr val="BC005A"/>
                </a:solidFill>
                <a:latin typeface="+mn-lt"/>
                <a:ea typeface="+mn-ea"/>
                <a:cs typeface="+mn-cs"/>
              </a:rPr>
              <a:t>willing to share skills with each other and work together </a:t>
            </a:r>
          </a:p>
          <a:p>
            <a:r>
              <a:rPr lang="en-AU" sz="2000" dirty="0" smtClean="0"/>
              <a:t>W</a:t>
            </a:r>
            <a:r>
              <a:rPr lang="en-AU" sz="2000" dirty="0" smtClean="0">
                <a:solidFill>
                  <a:schemeClr val="tx1"/>
                </a:solidFill>
                <a:latin typeface="+mn-lt"/>
                <a:ea typeface="+mn-ea"/>
                <a:cs typeface="+mn-cs"/>
              </a:rPr>
              <a:t>omen identified a commitment to spirituality and respect for household and community leadership as underlying strengths.</a:t>
            </a:r>
          </a:p>
          <a:p>
            <a:r>
              <a:rPr lang="en-AU" sz="2000" dirty="0" smtClean="0">
                <a:solidFill>
                  <a:srgbClr val="BC005A"/>
                </a:solidFill>
                <a:latin typeface="+mn-lt"/>
                <a:ea typeface="+mn-ea"/>
                <a:cs typeface="+mn-cs"/>
              </a:rPr>
              <a:t>Women said that recognising their own contribution at the community level provided the foundation for positive outcomes</a:t>
            </a:r>
            <a:endParaRPr lang="en-US" sz="2000" dirty="0" smtClean="0">
              <a:solidFill>
                <a:srgbClr val="BC005A"/>
              </a:solidFill>
              <a:latin typeface="+mn-lt"/>
              <a:ea typeface="+mn-ea"/>
              <a:cs typeface="+mn-cs"/>
            </a:endParaRPr>
          </a:p>
          <a:p>
            <a:endParaRPr lang="en-US" sz="2000" dirty="0"/>
          </a:p>
        </p:txBody>
      </p:sp>
      <p:sp>
        <p:nvSpPr>
          <p:cNvPr id="4" name="Content Placeholder 2"/>
          <p:cNvSpPr txBox="1">
            <a:spLocks/>
          </p:cNvSpPr>
          <p:nvPr/>
        </p:nvSpPr>
        <p:spPr bwMode="auto">
          <a:xfrm>
            <a:off x="4714876" y="2071678"/>
            <a:ext cx="4500594" cy="3733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gt;"/>
              <a:tabLst/>
              <a:defRPr/>
            </a:pPr>
            <a:r>
              <a:rPr kumimoji="0" lang="en-AU" sz="2000" b="0" i="0" u="none" strike="noStrike" kern="0" cap="none" spc="0" normalizeH="0" baseline="0" noProof="0" dirty="0" smtClean="0">
                <a:ln>
                  <a:noFill/>
                </a:ln>
                <a:solidFill>
                  <a:srgbClr val="BC005A"/>
                </a:solidFill>
                <a:effectLst/>
                <a:uLnTx/>
                <a:uFillTx/>
                <a:latin typeface="+mn-lt"/>
                <a:ea typeface="+mn-ea"/>
                <a:cs typeface="+mn-cs"/>
              </a:rPr>
              <a:t>Men stressed the importance to having new ideas introduced into the community- they were open to change</a:t>
            </a:r>
            <a:endParaRPr kumimoji="0" lang="en-US" sz="2000" b="0" i="0" u="none" strike="noStrike" kern="0" cap="none" spc="0" normalizeH="0" baseline="0" noProof="0" dirty="0" smtClean="0">
              <a:ln>
                <a:noFill/>
              </a:ln>
              <a:solidFill>
                <a:srgbClr val="BC005A"/>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gt;"/>
              <a:tabLst/>
              <a:defRPr/>
            </a:pPr>
            <a:r>
              <a:rPr kumimoji="0" lang="en-AU" sz="2000" b="0" i="0" u="none" strike="noStrike" kern="0" cap="none" spc="0" normalizeH="0" baseline="0" noProof="0" dirty="0" smtClean="0">
                <a:ln>
                  <a:noFill/>
                </a:ln>
                <a:solidFill>
                  <a:schemeClr val="tx1"/>
                </a:solidFill>
                <a:effectLst/>
                <a:uLnTx/>
                <a:uFillTx/>
                <a:latin typeface="+mn-lt"/>
                <a:ea typeface="+mn-ea"/>
                <a:cs typeface="+mn-cs"/>
              </a:rPr>
              <a:t>Having strong role models was important,</a:t>
            </a:r>
            <a:r>
              <a:rPr kumimoji="0" lang="en-AU" sz="2000" b="0" i="0" u="none" strike="noStrike" kern="0" cap="none" spc="0" normalizeH="0" noProof="0" dirty="0" smtClean="0">
                <a:ln>
                  <a:noFill/>
                </a:ln>
                <a:solidFill>
                  <a:schemeClr val="tx1"/>
                </a:solidFill>
                <a:effectLst/>
                <a:uLnTx/>
                <a:uFillTx/>
                <a:latin typeface="+mn-lt"/>
                <a:ea typeface="+mn-ea"/>
                <a:cs typeface="+mn-cs"/>
              </a:rPr>
              <a:t> </a:t>
            </a:r>
            <a:r>
              <a:rPr kumimoji="0" lang="en-AU" sz="2000" b="0" i="0" u="none" strike="noStrike" kern="0" cap="none" spc="0" normalizeH="0" noProof="0" dirty="0" err="1" smtClean="0">
                <a:ln>
                  <a:noFill/>
                </a:ln>
                <a:solidFill>
                  <a:schemeClr val="tx1"/>
                </a:solidFill>
                <a:effectLst/>
                <a:uLnTx/>
                <a:uFillTx/>
                <a:latin typeface="+mn-lt"/>
                <a:ea typeface="+mn-ea"/>
                <a:cs typeface="+mn-cs"/>
              </a:rPr>
              <a:t>eg</a:t>
            </a:r>
            <a:r>
              <a:rPr kumimoji="0" lang="en-AU" sz="2000" b="0" i="0" u="none" strike="noStrike" kern="0" cap="none" spc="0" normalizeH="0" noProof="0" dirty="0" smtClean="0">
                <a:ln>
                  <a:noFill/>
                </a:ln>
                <a:solidFill>
                  <a:schemeClr val="tx1"/>
                </a:solidFill>
                <a:effectLst/>
                <a:uLnTx/>
                <a:uFillTx/>
                <a:latin typeface="+mn-lt"/>
                <a:ea typeface="+mn-ea"/>
                <a:cs typeface="+mn-cs"/>
              </a:rPr>
              <a:t>. respected men taking a stronger role in the home</a:t>
            </a:r>
            <a:r>
              <a:rPr kumimoji="0" lang="en-AU" sz="2000" b="0" i="0" u="none" strike="noStrike" kern="0" cap="none" spc="0" normalizeH="0" baseline="0" noProof="0" dirty="0" smtClean="0">
                <a:ln>
                  <a:noFill/>
                </a:ln>
                <a:solidFill>
                  <a:schemeClr val="tx1"/>
                </a:solidFill>
                <a:effectLst/>
                <a:uLnTx/>
                <a:uFillTx/>
                <a:latin typeface="+mn-lt"/>
                <a:ea typeface="+mn-ea"/>
                <a:cs typeface="+mn-cs"/>
              </a:rPr>
              <a:t> </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gt;"/>
              <a:tabLst/>
              <a:defRPr/>
            </a:pPr>
            <a:r>
              <a:rPr kumimoji="0" lang="en-AU" sz="2000" b="0" i="0" u="none" strike="noStrike" kern="0" cap="none" spc="0" normalizeH="0" baseline="0" noProof="0" dirty="0" smtClean="0">
                <a:ln>
                  <a:noFill/>
                </a:ln>
                <a:solidFill>
                  <a:srgbClr val="BC005A"/>
                </a:solidFill>
                <a:effectLst/>
                <a:uLnTx/>
                <a:uFillTx/>
                <a:latin typeface="+mn-lt"/>
                <a:ea typeface="+mn-ea"/>
                <a:cs typeface="+mn-cs"/>
              </a:rPr>
              <a:t>The men also emphasised spirituality and the church as underpinning the positive outcomes achieved and felt that the influence of the church had contributed to changing their attitude. </a:t>
            </a:r>
            <a:endParaRPr kumimoji="0" lang="en-US" sz="2000" b="0" i="0" u="none" strike="noStrike" kern="0" cap="none" spc="0" normalizeH="0" baseline="0" noProof="0" dirty="0">
              <a:ln>
                <a:noFill/>
              </a:ln>
              <a:solidFill>
                <a:srgbClr val="BC005A"/>
              </a:solidFill>
              <a:effectLst/>
              <a:uLnTx/>
              <a:uFillTx/>
              <a:latin typeface="+mn-lt"/>
              <a:ea typeface="+mn-ea"/>
              <a:cs typeface="+mn-c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57158" y="928670"/>
            <a:ext cx="7067550" cy="777875"/>
          </a:xfrm>
        </p:spPr>
        <p:txBody>
          <a:bodyPr/>
          <a:lstStyle/>
          <a:p>
            <a:pPr eaLnBrk="1" hangingPunct="1"/>
            <a:r>
              <a:rPr lang="en-US" sz="3200" b="1" dirty="0" smtClean="0"/>
              <a:t>Topic 4: Putting it into practice</a:t>
            </a:r>
          </a:p>
        </p:txBody>
      </p:sp>
      <p:sp>
        <p:nvSpPr>
          <p:cNvPr id="21507" name="Rectangle 3"/>
          <p:cNvSpPr>
            <a:spLocks noGrp="1" noChangeArrowheads="1"/>
          </p:cNvSpPr>
          <p:nvPr>
            <p:ph type="body" idx="1"/>
          </p:nvPr>
        </p:nvSpPr>
        <p:spPr>
          <a:xfrm>
            <a:off x="323850" y="2117748"/>
            <a:ext cx="8229600" cy="4525962"/>
          </a:xfrm>
        </p:spPr>
        <p:txBody>
          <a:bodyPr/>
          <a:lstStyle/>
          <a:p>
            <a:r>
              <a:rPr lang="en-US" sz="3200" dirty="0" smtClean="0"/>
              <a:t>What tools and techniques have you used to work effectively with women and men? Do you have any tools or tips to share?</a:t>
            </a:r>
          </a:p>
          <a:p>
            <a:r>
              <a:rPr lang="en-US" sz="3200" dirty="0" smtClean="0">
                <a:solidFill>
                  <a:srgbClr val="FF0000"/>
                </a:solidFill>
              </a:rPr>
              <a:t>Poll question</a:t>
            </a:r>
          </a:p>
          <a:p>
            <a:r>
              <a:rPr lang="en-US" sz="3200" dirty="0" smtClean="0"/>
              <a:t>Please </a:t>
            </a:r>
            <a:r>
              <a:rPr lang="en-US" sz="3200" u="sng" dirty="0" smtClean="0"/>
              <a:t>add information to the chat </a:t>
            </a:r>
            <a:r>
              <a:rPr lang="en-US" sz="3200" dirty="0" smtClean="0"/>
              <a:t>and we can upload resources and links after the webinar</a:t>
            </a:r>
            <a:endParaRPr lang="en-AU" sz="3200" dirty="0" smtClean="0"/>
          </a:p>
        </p:txBody>
      </p:sp>
      <p:pic>
        <p:nvPicPr>
          <p:cNvPr id="4" name="Picture 8" descr="IWDA"/>
          <p:cNvPicPr>
            <a:picLocks noChangeAspect="1" noChangeArrowheads="1"/>
          </p:cNvPicPr>
          <p:nvPr/>
        </p:nvPicPr>
        <p:blipFill>
          <a:blip r:embed="rId3" cstate="screen"/>
          <a:srcRect/>
          <a:stretch>
            <a:fillRect/>
          </a:stretch>
        </p:blipFill>
        <p:spPr bwMode="auto">
          <a:xfrm>
            <a:off x="395537" y="5875292"/>
            <a:ext cx="1817110" cy="786775"/>
          </a:xfrm>
          <a:prstGeom prst="rect">
            <a:avLst/>
          </a:prstGeom>
          <a:noFill/>
          <a:ln w="9525">
            <a:noFill/>
            <a:miter lim="800000"/>
            <a:headEnd/>
            <a:tailEnd/>
          </a:ln>
        </p:spPr>
      </p:pic>
      <p:pic>
        <p:nvPicPr>
          <p:cNvPr id="5" name="Picture 0" descr="ISF_LOGO.jpg"/>
          <p:cNvPicPr>
            <a:picLocks noChangeAspect="1" noChangeArrowheads="1"/>
          </p:cNvPicPr>
          <p:nvPr/>
        </p:nvPicPr>
        <p:blipFill>
          <a:blip r:embed="rId4" cstate="screen"/>
          <a:srcRect/>
          <a:stretch>
            <a:fillRect/>
          </a:stretch>
        </p:blipFill>
        <p:spPr bwMode="auto">
          <a:xfrm>
            <a:off x="5533764" y="5935635"/>
            <a:ext cx="3502732" cy="7264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214282" y="4786322"/>
            <a:ext cx="8715404"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smtClean="0">
                <a:ln>
                  <a:noFill/>
                </a:ln>
                <a:solidFill>
                  <a:srgbClr val="0070C0"/>
                </a:solidFill>
                <a:effectLst/>
                <a:latin typeface="Calibri" pitchFamily="34" charset="0"/>
                <a:ea typeface="Calibri" pitchFamily="34" charset="0"/>
                <a:cs typeface="LinotypeVeto-Medium"/>
              </a:rPr>
              <a:t>Principle 1: Facilitate participation and inclusion</a:t>
            </a:r>
            <a:endParaRPr kumimoji="0" lang="en-US" sz="5400" b="0" i="0" u="none" strike="noStrike" cap="none" normalizeH="0" baseline="0" dirty="0" smtClean="0">
              <a:ln>
                <a:noFill/>
              </a:ln>
              <a:solidFill>
                <a:schemeClr val="tx1"/>
              </a:solidFill>
              <a:effectLst/>
              <a:latin typeface="Arial" pitchFamily="34" charset="0"/>
            </a:endParaRPr>
          </a:p>
        </p:txBody>
      </p:sp>
      <p:pic>
        <p:nvPicPr>
          <p:cNvPr id="11265" name="Picture 1"/>
          <p:cNvPicPr>
            <a:picLocks noChangeAspect="1" noChangeArrowheads="1"/>
          </p:cNvPicPr>
          <p:nvPr/>
        </p:nvPicPr>
        <p:blipFill>
          <a:blip r:embed="rId2" cstate="screen"/>
          <a:srcRect r="1820" b="3381"/>
          <a:stretch>
            <a:fillRect/>
          </a:stretch>
        </p:blipFill>
        <p:spPr bwMode="auto">
          <a:xfrm>
            <a:off x="7194550" y="0"/>
            <a:ext cx="1949450" cy="1554163"/>
          </a:xfrm>
          <a:prstGeom prst="rect">
            <a:avLst/>
          </a:prstGeom>
          <a:noFill/>
        </p:spPr>
      </p:pic>
      <p:sp>
        <p:nvSpPr>
          <p:cNvPr id="11267" name="Rectangle 3"/>
          <p:cNvSpPr>
            <a:spLocks noChangeArrowheads="1"/>
          </p:cNvSpPr>
          <p:nvPr/>
        </p:nvSpPr>
        <p:spPr bwMode="auto">
          <a:xfrm>
            <a:off x="214282" y="1928802"/>
            <a:ext cx="8929718"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890041"/>
              </a:solidFill>
              <a:effectLst/>
              <a:latin typeface="Arial" pitchFamily="34" charset="0"/>
              <a:ea typeface="Calibri" pitchFamily="34" charset="0"/>
              <a:cs typeface="LinotypeVeto-Ligh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smtClean="0">
                <a:ln>
                  <a:noFill/>
                </a:ln>
                <a:solidFill>
                  <a:srgbClr val="890041"/>
                </a:solidFill>
                <a:effectLst/>
                <a:latin typeface="Arial" pitchFamily="34" charset="0"/>
                <a:ea typeface="Calibri" pitchFamily="34" charset="0"/>
                <a:cs typeface="LinotypeVeto-Light"/>
              </a:rPr>
              <a:t>Focus on ways of working that enable women, men, girls and boys to be actively involved in improving their water, sanitation and hygiene situation. </a:t>
            </a:r>
            <a:endParaRPr kumimoji="0" lang="en-US" sz="4800" b="0" i="0" u="none" strike="noStrike" cap="none" normalizeH="0" baseline="0" dirty="0" smtClean="0">
              <a:ln>
                <a:noFill/>
              </a:ln>
              <a:solidFill>
                <a:srgbClr val="890041"/>
              </a:solidFill>
              <a:effectLst/>
              <a:latin typeface="Arial" pitchFamily="34" charset="0"/>
            </a:endParaRPr>
          </a:p>
        </p:txBody>
      </p:sp>
      <p:sp>
        <p:nvSpPr>
          <p:cNvPr id="5" name="TextBox 4"/>
          <p:cNvSpPr txBox="1"/>
          <p:nvPr/>
        </p:nvSpPr>
        <p:spPr>
          <a:xfrm>
            <a:off x="4214842" y="6072206"/>
            <a:ext cx="5072066" cy="1077218"/>
          </a:xfrm>
          <a:prstGeom prst="rect">
            <a:avLst/>
          </a:prstGeom>
          <a:noFill/>
        </p:spPr>
        <p:txBody>
          <a:bodyPr wrap="square" rtlCol="0">
            <a:spAutoFit/>
          </a:bodyPr>
          <a:lstStyle/>
          <a:p>
            <a:r>
              <a:rPr lang="en-US" sz="1600" i="1" dirty="0" smtClean="0">
                <a:solidFill>
                  <a:schemeClr val="tx1">
                    <a:lumMod val="50000"/>
                    <a:lumOff val="50000"/>
                  </a:schemeClr>
                </a:solidFill>
              </a:rPr>
              <a:t>Principles drawn from: Working effectively with women and men in water, sanitation and hygiene programs , Halcrow et al, 2010</a:t>
            </a:r>
            <a:r>
              <a:rPr lang="en-US" sz="1600" dirty="0" smtClean="0">
                <a:solidFill>
                  <a:schemeClr val="tx1">
                    <a:lumMod val="50000"/>
                    <a:lumOff val="50000"/>
                  </a:schemeClr>
                </a:solidFill>
              </a:rPr>
              <a:t/>
            </a:r>
            <a:br>
              <a:rPr lang="en-US" sz="1600" dirty="0" smtClean="0">
                <a:solidFill>
                  <a:schemeClr val="tx1">
                    <a:lumMod val="50000"/>
                    <a:lumOff val="50000"/>
                  </a:schemeClr>
                </a:solidFill>
              </a:rPr>
            </a:br>
            <a:endParaRPr lang="en-US" sz="1600" dirty="0">
              <a:solidFill>
                <a:schemeClr val="tx1">
                  <a:lumMod val="50000"/>
                  <a:lumOff val="50000"/>
                </a:schemeClr>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214282" y="2319875"/>
            <a:ext cx="8715404"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kumimoji="0" lang="en-US" sz="4000" b="1" i="0" u="none" strike="noStrike" cap="none" normalizeH="0" baseline="0" dirty="0" smtClean="0">
                <a:ln>
                  <a:noFill/>
                </a:ln>
                <a:solidFill>
                  <a:srgbClr val="0070C0"/>
                </a:solidFill>
                <a:effectLst/>
                <a:latin typeface="Calibri" pitchFamily="34" charset="0"/>
                <a:ea typeface="Calibri" pitchFamily="34" charset="0"/>
                <a:cs typeface="LinotypeVeto-Medium"/>
              </a:rPr>
              <a:t>Principle 2:</a:t>
            </a:r>
            <a:r>
              <a:rPr lang="en-US" sz="4000" b="1" dirty="0" smtClean="0">
                <a:solidFill>
                  <a:srgbClr val="0070C0"/>
                </a:solidFill>
                <a:latin typeface="Calibri" pitchFamily="34" charset="0"/>
                <a:ea typeface="Calibri" pitchFamily="34" charset="0"/>
                <a:cs typeface="LinotypeVeto-Medium"/>
              </a:rPr>
              <a:t> Focus on how decisions are made</a:t>
            </a:r>
            <a:endParaRPr kumimoji="0" lang="en-US" sz="5400" b="0" i="0" u="none" strike="noStrike" cap="none" normalizeH="0" baseline="0" dirty="0" smtClean="0">
              <a:ln>
                <a:noFill/>
              </a:ln>
              <a:solidFill>
                <a:schemeClr val="tx1"/>
              </a:solidFill>
              <a:effectLst/>
              <a:latin typeface="Arial" pitchFamily="34" charset="0"/>
            </a:endParaRPr>
          </a:p>
        </p:txBody>
      </p:sp>
      <p:pic>
        <p:nvPicPr>
          <p:cNvPr id="11265" name="Picture 1"/>
          <p:cNvPicPr>
            <a:picLocks noChangeAspect="1" noChangeArrowheads="1"/>
          </p:cNvPicPr>
          <p:nvPr/>
        </p:nvPicPr>
        <p:blipFill>
          <a:blip r:embed="rId2" cstate="screen"/>
          <a:srcRect r="1820" b="3381"/>
          <a:stretch>
            <a:fillRect/>
          </a:stretch>
        </p:blipFill>
        <p:spPr bwMode="auto">
          <a:xfrm>
            <a:off x="7194550" y="0"/>
            <a:ext cx="1949450" cy="1554163"/>
          </a:xfrm>
          <a:prstGeom prst="rect">
            <a:avLst/>
          </a:prstGeom>
          <a:noFill/>
        </p:spPr>
      </p:pic>
      <p:sp>
        <p:nvSpPr>
          <p:cNvPr id="11267" name="Rectangle 3"/>
          <p:cNvSpPr>
            <a:spLocks noChangeArrowheads="1"/>
          </p:cNvSpPr>
          <p:nvPr/>
        </p:nvSpPr>
        <p:spPr bwMode="auto">
          <a:xfrm>
            <a:off x="214282" y="3714752"/>
            <a:ext cx="8929718"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890041"/>
              </a:solidFill>
              <a:effectLst/>
              <a:latin typeface="Arial" pitchFamily="34" charset="0"/>
              <a:ea typeface="Calibri" pitchFamily="34" charset="0"/>
              <a:cs typeface="LinotypeVeto-Light"/>
            </a:endParaRPr>
          </a:p>
          <a:p>
            <a:pPr lvl="0" eaLnBrk="0" hangingPunct="0"/>
            <a:r>
              <a:rPr lang="en-US" sz="3200" dirty="0" smtClean="0">
                <a:solidFill>
                  <a:srgbClr val="890041"/>
                </a:solidFill>
                <a:latin typeface="Arial" pitchFamily="34" charset="0"/>
                <a:ea typeface="Calibri" pitchFamily="34" charset="0"/>
                <a:cs typeface="LinotypeVeto-Light"/>
              </a:rPr>
              <a:t>Use decision-making processes that enable women’s and men’s active involvement, within the project and in activities. </a:t>
            </a:r>
            <a:endParaRPr kumimoji="0" lang="en-US" sz="4800" b="0" i="0" u="none" strike="noStrike" cap="none" normalizeH="0" baseline="0" dirty="0" smtClean="0">
              <a:ln>
                <a:noFill/>
              </a:ln>
              <a:solidFill>
                <a:srgbClr val="890041"/>
              </a:solidFill>
              <a:effectLst/>
              <a:latin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07504" y="845840"/>
            <a:ext cx="8928546" cy="854968"/>
          </a:xfrm>
        </p:spPr>
        <p:txBody>
          <a:bodyPr/>
          <a:lstStyle/>
          <a:p>
            <a:r>
              <a:rPr lang="en-US" sz="3600" dirty="0" smtClean="0"/>
              <a:t>Inclusion of women and girls is about:</a:t>
            </a:r>
          </a:p>
        </p:txBody>
      </p:sp>
      <p:sp>
        <p:nvSpPr>
          <p:cNvPr id="21507" name="Content Placeholder 2"/>
          <p:cNvSpPr>
            <a:spLocks noGrp="1"/>
          </p:cNvSpPr>
          <p:nvPr>
            <p:ph idx="1"/>
          </p:nvPr>
        </p:nvSpPr>
        <p:spPr>
          <a:xfrm>
            <a:off x="357158" y="3822972"/>
            <a:ext cx="5943034" cy="2231754"/>
          </a:xfrm>
        </p:spPr>
        <p:txBody>
          <a:bodyPr/>
          <a:lstStyle/>
          <a:p>
            <a:pPr eaLnBrk="1" hangingPunct="1">
              <a:spcBef>
                <a:spcPts val="600"/>
              </a:spcBef>
              <a:spcAft>
                <a:spcPts val="600"/>
              </a:spcAft>
              <a:buFont typeface="Wingdings" pitchFamily="2" charset="2"/>
              <a:buChar char="Ø"/>
              <a:defRPr/>
            </a:pPr>
            <a:r>
              <a:rPr lang="en-AU" sz="3600" dirty="0" smtClean="0">
                <a:latin typeface="Calibri" pitchFamily="34" charset="0"/>
                <a:cs typeface="Calibri" pitchFamily="34" charset="0"/>
              </a:rPr>
              <a:t> Understanding ‘gender’</a:t>
            </a:r>
          </a:p>
          <a:p>
            <a:pPr eaLnBrk="1" hangingPunct="1">
              <a:spcBef>
                <a:spcPts val="600"/>
              </a:spcBef>
              <a:spcAft>
                <a:spcPts val="600"/>
              </a:spcAft>
              <a:buFont typeface="Wingdings" pitchFamily="2" charset="2"/>
              <a:buChar char="Ø"/>
              <a:defRPr/>
            </a:pPr>
            <a:r>
              <a:rPr lang="en-AU" sz="3600" dirty="0" smtClean="0">
                <a:latin typeface="Calibri" pitchFamily="34" charset="0"/>
                <a:cs typeface="Calibri" pitchFamily="34" charset="0"/>
              </a:rPr>
              <a:t> Applying a gender lens</a:t>
            </a:r>
          </a:p>
          <a:p>
            <a:pPr eaLnBrk="1" hangingPunct="1">
              <a:spcBef>
                <a:spcPts val="600"/>
              </a:spcBef>
              <a:spcAft>
                <a:spcPts val="600"/>
              </a:spcAft>
              <a:buFont typeface="Wingdings" pitchFamily="2" charset="2"/>
              <a:buChar char="Ø"/>
              <a:defRPr/>
            </a:pPr>
            <a:r>
              <a:rPr lang="en-AU" sz="3600" dirty="0" smtClean="0">
                <a:latin typeface="Calibri" pitchFamily="34" charset="0"/>
                <a:cs typeface="Calibri" pitchFamily="34" charset="0"/>
              </a:rPr>
              <a:t> Doing gender analysis</a:t>
            </a:r>
          </a:p>
        </p:txBody>
      </p:sp>
      <p:pic>
        <p:nvPicPr>
          <p:cNvPr id="4098"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887416" y="2002717"/>
            <a:ext cx="5256584" cy="1820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descr="IWDA"/>
          <p:cNvPicPr>
            <a:picLocks noChangeAspect="1" noChangeArrowheads="1"/>
          </p:cNvPicPr>
          <p:nvPr/>
        </p:nvPicPr>
        <p:blipFill>
          <a:blip r:embed="rId3" cstate="screen"/>
          <a:srcRect/>
          <a:stretch>
            <a:fillRect/>
          </a:stretch>
        </p:blipFill>
        <p:spPr bwMode="auto">
          <a:xfrm>
            <a:off x="395537" y="5875292"/>
            <a:ext cx="1817110" cy="786775"/>
          </a:xfrm>
          <a:prstGeom prst="rect">
            <a:avLst/>
          </a:prstGeom>
          <a:noFill/>
          <a:ln w="9525">
            <a:noFill/>
            <a:miter lim="800000"/>
            <a:headEnd/>
            <a:tailEnd/>
          </a:ln>
        </p:spPr>
      </p:pic>
      <p:pic>
        <p:nvPicPr>
          <p:cNvPr id="8" name="Picture 0" descr="ISF_LOGO.jpg"/>
          <p:cNvPicPr>
            <a:picLocks noChangeAspect="1" noChangeArrowheads="1"/>
          </p:cNvPicPr>
          <p:nvPr/>
        </p:nvPicPr>
        <p:blipFill>
          <a:blip r:embed="rId4" cstate="screen"/>
          <a:srcRect/>
          <a:stretch>
            <a:fillRect/>
          </a:stretch>
        </p:blipFill>
        <p:spPr bwMode="auto">
          <a:xfrm>
            <a:off x="5533764" y="5935635"/>
            <a:ext cx="3502732" cy="726432"/>
          </a:xfrm>
          <a:prstGeom prst="rect">
            <a:avLst/>
          </a:prstGeom>
          <a:noFill/>
          <a:ln w="9525">
            <a:noFill/>
            <a:miter lim="800000"/>
            <a:headEnd/>
            <a:tailEnd/>
          </a:ln>
        </p:spPr>
      </p:pic>
    </p:spTree>
    <p:extLst>
      <p:ext uri="{BB962C8B-B14F-4D97-AF65-F5344CB8AC3E}">
        <p14:creationId xmlns:p14="http://schemas.microsoft.com/office/powerpoint/2010/main" val="344683276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214282" y="5094098"/>
            <a:ext cx="8715404"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kumimoji="0" lang="en-US" sz="4000" b="1" i="0" u="none" strike="noStrike" cap="none" normalizeH="0" baseline="0" dirty="0" smtClean="0">
                <a:ln>
                  <a:noFill/>
                </a:ln>
                <a:solidFill>
                  <a:srgbClr val="0070C0"/>
                </a:solidFill>
                <a:effectLst/>
                <a:latin typeface="Calibri" pitchFamily="34" charset="0"/>
                <a:ea typeface="Calibri" pitchFamily="34" charset="0"/>
                <a:cs typeface="LinotypeVeto-Medium"/>
              </a:rPr>
              <a:t>Principle 3</a:t>
            </a:r>
            <a:r>
              <a:rPr lang="en-US" sz="4000" b="1" dirty="0" smtClean="0">
                <a:solidFill>
                  <a:srgbClr val="0070C0"/>
                </a:solidFill>
                <a:latin typeface="Calibri" pitchFamily="34" charset="0"/>
                <a:ea typeface="Calibri" pitchFamily="34" charset="0"/>
                <a:cs typeface="LinotypeVeto-Medium"/>
              </a:rPr>
              <a:t>: See and value differences</a:t>
            </a:r>
            <a:endParaRPr kumimoji="0" lang="en-US" sz="5400" b="0" i="0" u="none" strike="noStrike" cap="none" normalizeH="0" baseline="0" dirty="0" smtClean="0">
              <a:ln>
                <a:noFill/>
              </a:ln>
              <a:solidFill>
                <a:schemeClr val="tx1"/>
              </a:solidFill>
              <a:effectLst/>
              <a:latin typeface="Arial" pitchFamily="34" charset="0"/>
            </a:endParaRPr>
          </a:p>
        </p:txBody>
      </p:sp>
      <p:pic>
        <p:nvPicPr>
          <p:cNvPr id="11265" name="Picture 1"/>
          <p:cNvPicPr>
            <a:picLocks noChangeAspect="1" noChangeArrowheads="1"/>
          </p:cNvPicPr>
          <p:nvPr/>
        </p:nvPicPr>
        <p:blipFill>
          <a:blip r:embed="rId2" cstate="screen"/>
          <a:srcRect r="1820" b="3381"/>
          <a:stretch>
            <a:fillRect/>
          </a:stretch>
        </p:blipFill>
        <p:spPr bwMode="auto">
          <a:xfrm>
            <a:off x="7194550" y="0"/>
            <a:ext cx="1949450" cy="1554163"/>
          </a:xfrm>
          <a:prstGeom prst="rect">
            <a:avLst/>
          </a:prstGeom>
          <a:noFill/>
        </p:spPr>
      </p:pic>
      <p:sp>
        <p:nvSpPr>
          <p:cNvPr id="11267" name="Rectangle 3"/>
          <p:cNvSpPr>
            <a:spLocks noChangeArrowheads="1"/>
          </p:cNvSpPr>
          <p:nvPr/>
        </p:nvSpPr>
        <p:spPr bwMode="auto">
          <a:xfrm>
            <a:off x="214282" y="2175023"/>
            <a:ext cx="8929718"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890041"/>
              </a:solidFill>
              <a:effectLst/>
              <a:latin typeface="Arial" pitchFamily="34" charset="0"/>
              <a:ea typeface="Calibri" pitchFamily="34" charset="0"/>
              <a:cs typeface="LinotypeVeto-Light"/>
            </a:endParaRPr>
          </a:p>
          <a:p>
            <a:pPr lvl="0" eaLnBrk="0" hangingPunct="0"/>
            <a:r>
              <a:rPr lang="en-US" sz="3200" dirty="0" smtClean="0">
                <a:solidFill>
                  <a:srgbClr val="890041"/>
                </a:solidFill>
                <a:latin typeface="Arial" pitchFamily="34" charset="0"/>
                <a:ea typeface="Calibri" pitchFamily="34" charset="0"/>
                <a:cs typeface="LinotypeVeto-Light"/>
              </a:rPr>
              <a:t>See, understand and value the different work, skills and concerns of women and men related to water, sanitation and hygiene. </a:t>
            </a:r>
            <a:endParaRPr kumimoji="0" lang="en-US" sz="4800" b="0" i="0" u="none" strike="noStrike" cap="none" normalizeH="0" baseline="0" dirty="0" smtClean="0">
              <a:ln>
                <a:noFill/>
              </a:ln>
              <a:solidFill>
                <a:srgbClr val="890041"/>
              </a:solidFill>
              <a:effectLst/>
              <a:latin typeface="Arial"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285720" y="5292882"/>
            <a:ext cx="7072362"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en-US" sz="4000" b="1" dirty="0" smtClean="0">
                <a:solidFill>
                  <a:srgbClr val="0070C0"/>
                </a:solidFill>
                <a:latin typeface="Calibri" pitchFamily="34" charset="0"/>
                <a:ea typeface="Calibri" pitchFamily="34" charset="0"/>
                <a:cs typeface="LinotypeVeto-Medium"/>
              </a:rPr>
              <a:t>Principle 4: Create opportunities</a:t>
            </a:r>
            <a:endParaRPr kumimoji="0" lang="en-US" sz="5400" b="0" i="0" u="none" strike="noStrike" cap="none" normalizeH="0" baseline="0" dirty="0" smtClean="0">
              <a:ln>
                <a:noFill/>
              </a:ln>
              <a:solidFill>
                <a:schemeClr val="tx1"/>
              </a:solidFill>
              <a:effectLst/>
              <a:latin typeface="Arial" pitchFamily="34" charset="0"/>
            </a:endParaRPr>
          </a:p>
        </p:txBody>
      </p:sp>
      <p:pic>
        <p:nvPicPr>
          <p:cNvPr id="11265" name="Picture 1"/>
          <p:cNvPicPr>
            <a:picLocks noChangeAspect="1" noChangeArrowheads="1"/>
          </p:cNvPicPr>
          <p:nvPr/>
        </p:nvPicPr>
        <p:blipFill>
          <a:blip r:embed="rId2" cstate="screen"/>
          <a:srcRect r="1820" b="3381"/>
          <a:stretch>
            <a:fillRect/>
          </a:stretch>
        </p:blipFill>
        <p:spPr bwMode="auto">
          <a:xfrm>
            <a:off x="7194550" y="0"/>
            <a:ext cx="1949450" cy="1554163"/>
          </a:xfrm>
          <a:prstGeom prst="rect">
            <a:avLst/>
          </a:prstGeom>
          <a:noFill/>
        </p:spPr>
      </p:pic>
      <p:sp>
        <p:nvSpPr>
          <p:cNvPr id="11267" name="Rectangle 3"/>
          <p:cNvSpPr>
            <a:spLocks noChangeArrowheads="1"/>
          </p:cNvSpPr>
          <p:nvPr/>
        </p:nvSpPr>
        <p:spPr bwMode="auto">
          <a:xfrm>
            <a:off x="285720" y="2025086"/>
            <a:ext cx="5000660"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890041"/>
              </a:solidFill>
              <a:effectLst/>
              <a:latin typeface="Arial" pitchFamily="34" charset="0"/>
              <a:ea typeface="Calibri" pitchFamily="34" charset="0"/>
              <a:cs typeface="LinotypeVeto-Light"/>
            </a:endParaRPr>
          </a:p>
          <a:p>
            <a:pPr lvl="0" eaLnBrk="0" hangingPunct="0"/>
            <a:r>
              <a:rPr lang="en-US" sz="3200" dirty="0" smtClean="0">
                <a:solidFill>
                  <a:srgbClr val="890041"/>
                </a:solidFill>
                <a:latin typeface="Arial" pitchFamily="34" charset="0"/>
                <a:ea typeface="Calibri" pitchFamily="34" charset="0"/>
                <a:cs typeface="LinotypeVeto-Light"/>
              </a:rPr>
              <a:t>Provide space and support for women and men to experience and share new roles and responsibilities. </a:t>
            </a:r>
            <a:endParaRPr kumimoji="0" lang="en-US" sz="4800" b="0" i="0" u="none" strike="noStrike" cap="none" normalizeH="0" baseline="0" dirty="0" smtClean="0">
              <a:ln>
                <a:noFill/>
              </a:ln>
              <a:solidFill>
                <a:srgbClr val="890041"/>
              </a:solidFill>
              <a:effectLst/>
              <a:latin typeface="Arial" pitchFamily="34" charset="0"/>
            </a:endParaRPr>
          </a:p>
        </p:txBody>
      </p:sp>
      <p:pic>
        <p:nvPicPr>
          <p:cNvPr id="5" name="Picture 2"/>
          <p:cNvPicPr>
            <a:picLocks noChangeAspect="1" noChangeArrowheads="1"/>
          </p:cNvPicPr>
          <p:nvPr/>
        </p:nvPicPr>
        <p:blipFill>
          <a:blip r:embed="rId3" cstate="screen"/>
          <a:srcRect/>
          <a:stretch>
            <a:fillRect/>
          </a:stretch>
        </p:blipFill>
        <p:spPr bwMode="auto">
          <a:xfrm>
            <a:off x="5214942" y="2285992"/>
            <a:ext cx="3709383" cy="26336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screen"/>
          <a:srcRect/>
          <a:stretch>
            <a:fillRect/>
          </a:stretch>
        </p:blipFill>
        <p:spPr bwMode="auto">
          <a:xfrm>
            <a:off x="2285984" y="2006589"/>
            <a:ext cx="6572266" cy="4637099"/>
          </a:xfrm>
          <a:prstGeom prst="rect">
            <a:avLst/>
          </a:prstGeom>
          <a:noFill/>
          <a:ln w="9525">
            <a:noFill/>
            <a:miter lim="800000"/>
            <a:headEnd/>
            <a:tailEnd/>
          </a:ln>
        </p:spPr>
      </p:pic>
      <p:pic>
        <p:nvPicPr>
          <p:cNvPr id="4" name="Picture 3"/>
          <p:cNvPicPr>
            <a:picLocks noChangeAspect="1" noChangeArrowheads="1"/>
          </p:cNvPicPr>
          <p:nvPr/>
        </p:nvPicPr>
        <p:blipFill>
          <a:blip r:embed="rId3" cstate="screen"/>
          <a:srcRect/>
          <a:stretch>
            <a:fillRect/>
          </a:stretch>
        </p:blipFill>
        <p:spPr bwMode="auto">
          <a:xfrm>
            <a:off x="214282" y="285728"/>
            <a:ext cx="4214842" cy="2973155"/>
          </a:xfrm>
          <a:prstGeom prst="rect">
            <a:avLst/>
          </a:prstGeom>
          <a:noFill/>
          <a:ln w="9525">
            <a:noFill/>
            <a:miter lim="800000"/>
            <a:headEnd/>
            <a:tailEnd/>
          </a:ln>
          <a:scene3d>
            <a:camera prst="orthographicFront">
              <a:rot lat="0" lon="0" rev="1200000"/>
            </a:camera>
            <a:lightRig rig="threePt" dir="t"/>
          </a:scene3d>
        </p:spPr>
      </p:pic>
      <p:sp>
        <p:nvSpPr>
          <p:cNvPr id="6" name="Title 1"/>
          <p:cNvSpPr txBox="1">
            <a:spLocks/>
          </p:cNvSpPr>
          <p:nvPr/>
        </p:nvSpPr>
        <p:spPr bwMode="auto">
          <a:xfrm>
            <a:off x="4929188" y="714356"/>
            <a:ext cx="421481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2800" b="1" i="0" u="none" strike="noStrike" kern="0" cap="none" spc="0" normalizeH="0" baseline="0" noProof="0" dirty="0" smtClean="0">
                <a:ln>
                  <a:noFill/>
                </a:ln>
                <a:solidFill>
                  <a:schemeClr val="tx2"/>
                </a:solidFill>
                <a:effectLst/>
                <a:uLnTx/>
                <a:uFillTx/>
                <a:latin typeface="+mj-lt"/>
                <a:ea typeface="+mj-ea"/>
                <a:cs typeface="+mj-cs"/>
              </a:rPr>
              <a:t>Some</a:t>
            </a:r>
            <a:r>
              <a:rPr kumimoji="0" lang="en-AU" sz="2800" b="1" i="0" u="none" strike="noStrike" kern="0" cap="none" spc="0" normalizeH="0" noProof="0" dirty="0" smtClean="0">
                <a:ln>
                  <a:noFill/>
                </a:ln>
                <a:solidFill>
                  <a:schemeClr val="tx2"/>
                </a:solidFill>
                <a:effectLst/>
                <a:uLnTx/>
                <a:uFillTx/>
                <a:latin typeface="+mj-lt"/>
                <a:ea typeface="+mj-ea"/>
                <a:cs typeface="+mj-cs"/>
              </a:rPr>
              <a:t> practical tools</a:t>
            </a:r>
            <a:endParaRPr kumimoji="0" lang="en-US" sz="2800" b="1" i="0" u="none" strike="noStrike" kern="0" cap="none" spc="0" normalizeH="0" baseline="0" noProof="0" dirty="0" smtClean="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cstate="screen"/>
          <a:srcRect/>
          <a:stretch>
            <a:fillRect/>
          </a:stretch>
        </p:blipFill>
        <p:spPr bwMode="auto">
          <a:xfrm>
            <a:off x="762000" y="723900"/>
            <a:ext cx="7620000"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cstate="screen"/>
          <a:srcRect/>
          <a:stretch>
            <a:fillRect/>
          </a:stretch>
        </p:blipFill>
        <p:spPr bwMode="auto">
          <a:xfrm>
            <a:off x="1781175" y="285750"/>
            <a:ext cx="5581650" cy="6286500"/>
          </a:xfrm>
          <a:prstGeom prst="rect">
            <a:avLst/>
          </a:prstGeom>
          <a:ln>
            <a:noFill/>
          </a:ln>
          <a:effectLst>
            <a:outerShdw blurRad="292100" dist="139700" dir="2700000" algn="tl" rotWithShape="0">
              <a:srgbClr val="333333">
                <a:alpha val="65000"/>
              </a:srgbClr>
            </a:outerShdw>
          </a:effectLst>
        </p:spPr>
      </p:pic>
      <p:sp>
        <p:nvSpPr>
          <p:cNvPr id="4" name="Content Placeholder 2"/>
          <p:cNvSpPr txBox="1">
            <a:spLocks/>
          </p:cNvSpPr>
          <p:nvPr/>
        </p:nvSpPr>
        <p:spPr bwMode="auto">
          <a:xfrm>
            <a:off x="285720" y="5429264"/>
            <a:ext cx="8572560" cy="1000132"/>
          </a:xfrm>
          <a:prstGeom prst="rect">
            <a:avLst/>
          </a:prstGeom>
          <a:solidFill>
            <a:srgbClr val="890041"/>
          </a:solid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None/>
              <a:tabLst/>
              <a:defRPr/>
            </a:pPr>
            <a:r>
              <a:rPr lang="en-AU" kern="0" dirty="0" smtClean="0">
                <a:solidFill>
                  <a:schemeClr val="bg1"/>
                </a:solidFill>
                <a:latin typeface="+mn-lt"/>
              </a:rPr>
              <a:t>Addressing gender in WASH projects is DO-ABLE, and can be done in a constructive manner</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None/>
              <a:tabLst/>
              <a:defRPr/>
            </a:pPr>
            <a:endParaRPr kumimoji="0" lang="en-AU" sz="2400" b="0" i="0" u="none" strike="noStrike" kern="0" cap="none" spc="0" normalizeH="0" baseline="0" noProof="0" dirty="0" smtClean="0">
              <a:ln>
                <a:noFill/>
              </a:ln>
              <a:solidFill>
                <a:schemeClr val="bg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None/>
              <a:tabLst/>
              <a:defRPr/>
            </a:pPr>
            <a:endParaRPr kumimoji="0" lang="en-AU" sz="2400" b="0" i="0" u="none" strike="noStrike" kern="0" cap="none" spc="0" normalizeH="0" baseline="0" noProof="0" dirty="0" smtClean="0">
              <a:ln>
                <a:noFill/>
              </a:ln>
              <a:solidFill>
                <a:schemeClr val="bg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gt;"/>
              <a:tabLst/>
              <a:defRPr/>
            </a:pPr>
            <a:endParaRPr kumimoji="0" lang="en-US" sz="2400" b="0" i="0" u="none" strike="noStrike" kern="0" cap="none" spc="0" normalizeH="0" baseline="0" noProof="0" dirty="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practical guides for gender in WASH programming:</a:t>
            </a:r>
            <a:endParaRPr lang="en-US" dirty="0"/>
          </a:p>
        </p:txBody>
      </p:sp>
      <p:sp>
        <p:nvSpPr>
          <p:cNvPr id="5" name="Content Placeholder 4"/>
          <p:cNvSpPr>
            <a:spLocks noGrp="1"/>
          </p:cNvSpPr>
          <p:nvPr>
            <p:ph idx="1"/>
          </p:nvPr>
        </p:nvSpPr>
        <p:spPr>
          <a:xfrm>
            <a:off x="251520" y="2060848"/>
            <a:ext cx="8568952" cy="3733800"/>
          </a:xfrm>
        </p:spPr>
        <p:txBody>
          <a:bodyPr/>
          <a:lstStyle/>
          <a:p>
            <a:pPr marL="0" indent="0">
              <a:buNone/>
            </a:pPr>
            <a:r>
              <a:rPr lang="en-US" dirty="0" smtClean="0"/>
              <a:t>More </a:t>
            </a:r>
            <a:r>
              <a:rPr lang="en-US" dirty="0"/>
              <a:t>useful guides can be found among the resources on the Gender Page of the Inclusive WASH site: </a:t>
            </a:r>
            <a:endParaRPr lang="en-AU" dirty="0"/>
          </a:p>
          <a:p>
            <a:pPr lvl="0">
              <a:buFont typeface="Wingdings" pitchFamily="2" charset="2"/>
              <a:buChar char="q"/>
            </a:pPr>
            <a:r>
              <a:rPr lang="en-US" dirty="0" smtClean="0">
                <a:solidFill>
                  <a:schemeClr val="accent2"/>
                </a:solidFill>
              </a:rPr>
              <a:t> Chapter </a:t>
            </a:r>
            <a:r>
              <a:rPr lang="en-US" dirty="0">
                <a:solidFill>
                  <a:schemeClr val="accent2"/>
                </a:solidFill>
              </a:rPr>
              <a:t>4 of the </a:t>
            </a:r>
            <a:r>
              <a:rPr lang="en-US" i="1" dirty="0">
                <a:solidFill>
                  <a:schemeClr val="accent2"/>
                </a:solidFill>
              </a:rPr>
              <a:t>UNDP GWA Resource Guide on Mainstreaming Gender in Water Management</a:t>
            </a:r>
            <a:r>
              <a:rPr lang="en-US" dirty="0">
                <a:solidFill>
                  <a:schemeClr val="accent2"/>
                </a:solidFill>
              </a:rPr>
              <a:t> </a:t>
            </a:r>
            <a:endParaRPr lang="en-AU" dirty="0">
              <a:solidFill>
                <a:schemeClr val="accent2"/>
              </a:solidFill>
            </a:endParaRPr>
          </a:p>
          <a:p>
            <a:pPr lvl="0">
              <a:buFont typeface="Wingdings" pitchFamily="2" charset="2"/>
              <a:buChar char="q"/>
            </a:pPr>
            <a:r>
              <a:rPr lang="en-US" smtClean="0">
                <a:solidFill>
                  <a:schemeClr val="accent2"/>
                </a:solidFill>
              </a:rPr>
              <a:t> Section </a:t>
            </a:r>
            <a:r>
              <a:rPr lang="en-US" dirty="0">
                <a:solidFill>
                  <a:schemeClr val="accent2"/>
                </a:solidFill>
              </a:rPr>
              <a:t>6 – A minimum agenda for gender mainstreaming in water management, in </a:t>
            </a:r>
            <a:r>
              <a:rPr lang="en-US" i="1" dirty="0">
                <a:solidFill>
                  <a:schemeClr val="accent2"/>
                </a:solidFill>
              </a:rPr>
              <a:t>Effective gender mainstreaming in water management for sustainable livelihoods: from guidelines to practice</a:t>
            </a:r>
            <a:r>
              <a:rPr lang="en-US" dirty="0">
                <a:solidFill>
                  <a:schemeClr val="accent2"/>
                </a:solidFill>
              </a:rPr>
              <a:t>, a Both Ends Working Paper</a:t>
            </a:r>
            <a:endParaRPr lang="en-AU" dirty="0">
              <a:solidFill>
                <a:schemeClr val="accent2"/>
              </a:solidFill>
            </a:endParaRPr>
          </a:p>
        </p:txBody>
      </p:sp>
      <p:pic>
        <p:nvPicPr>
          <p:cNvPr id="4" name="Picture 3" descr="ISF_LOGO.jpg"/>
          <p:cNvPicPr>
            <a:picLocks noChangeAspect="1"/>
          </p:cNvPicPr>
          <p:nvPr/>
        </p:nvPicPr>
        <p:blipFill>
          <a:blip r:embed="rId3" cstate="screen"/>
          <a:stretch>
            <a:fillRect/>
          </a:stretch>
        </p:blipFill>
        <p:spPr>
          <a:xfrm>
            <a:off x="5292080" y="5972490"/>
            <a:ext cx="3600400" cy="746029"/>
          </a:xfrm>
          <a:prstGeom prst="rect">
            <a:avLst/>
          </a:prstGeom>
        </p:spPr>
      </p:pic>
      <p:pic>
        <p:nvPicPr>
          <p:cNvPr id="1026" name="Picture 11" descr="IWDA"/>
          <p:cNvPicPr>
            <a:picLocks noChangeAspect="1" noChangeArrowheads="1"/>
          </p:cNvPicPr>
          <p:nvPr/>
        </p:nvPicPr>
        <p:blipFill>
          <a:blip r:embed="rId4" cstate="screen"/>
          <a:srcRect/>
          <a:stretch>
            <a:fillRect/>
          </a:stretch>
        </p:blipFill>
        <p:spPr bwMode="auto">
          <a:xfrm>
            <a:off x="395536" y="5931760"/>
            <a:ext cx="1656184" cy="709793"/>
          </a:xfrm>
          <a:prstGeom prst="rect">
            <a:avLst/>
          </a:prstGeom>
          <a:noFill/>
          <a:ln w="9525">
            <a:noFill/>
            <a:miter lim="800000"/>
            <a:headEnd/>
            <a:tailEnd/>
          </a:ln>
        </p:spPr>
      </p:pic>
    </p:spTree>
    <p:extLst>
      <p:ext uri="{BB962C8B-B14F-4D97-AF65-F5344CB8AC3E}">
        <p14:creationId xmlns:p14="http://schemas.microsoft.com/office/powerpoint/2010/main" val="78826234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Gender-responsive programming happens in gender-responsive </a:t>
            </a:r>
            <a:r>
              <a:rPr lang="en-US" dirty="0" err="1"/>
              <a:t>organisations</a:t>
            </a:r>
            <a:endParaRPr lang="en-AU" dirty="0"/>
          </a:p>
        </p:txBody>
      </p:sp>
      <p:sp>
        <p:nvSpPr>
          <p:cNvPr id="5" name="Content Placeholder 4"/>
          <p:cNvSpPr>
            <a:spLocks noGrp="1"/>
          </p:cNvSpPr>
          <p:nvPr>
            <p:ph idx="1"/>
          </p:nvPr>
        </p:nvSpPr>
        <p:spPr>
          <a:xfrm>
            <a:off x="251520" y="2060848"/>
            <a:ext cx="8568952" cy="3733800"/>
          </a:xfrm>
        </p:spPr>
        <p:txBody>
          <a:bodyPr/>
          <a:lstStyle/>
          <a:p>
            <a:pPr marL="0" indent="0">
              <a:buNone/>
            </a:pPr>
            <a:r>
              <a:rPr lang="en-US" dirty="0"/>
              <a:t>See these resources on the Gender Page of the Inclusive WASH website</a:t>
            </a:r>
            <a:endParaRPr lang="en-AU" dirty="0"/>
          </a:p>
          <a:p>
            <a:pPr marL="0" indent="0">
              <a:buNone/>
            </a:pPr>
            <a:endParaRPr lang="en-AU" dirty="0"/>
          </a:p>
          <a:p>
            <a:pPr lvl="0">
              <a:buFont typeface="Wingdings" pitchFamily="2" charset="2"/>
              <a:buChar char="q"/>
            </a:pPr>
            <a:r>
              <a:rPr lang="en-US" dirty="0" smtClean="0">
                <a:solidFill>
                  <a:schemeClr val="accent2"/>
                </a:solidFill>
              </a:rPr>
              <a:t> Chapter </a:t>
            </a:r>
            <a:r>
              <a:rPr lang="en-US" dirty="0">
                <a:solidFill>
                  <a:schemeClr val="accent2"/>
                </a:solidFill>
              </a:rPr>
              <a:t>5 of the UNDP GWA </a:t>
            </a:r>
            <a:r>
              <a:rPr lang="en-US" i="1" dirty="0">
                <a:solidFill>
                  <a:schemeClr val="accent2"/>
                </a:solidFill>
              </a:rPr>
              <a:t>Resource Guide on Mainstreaming Gender in Water Management</a:t>
            </a:r>
            <a:r>
              <a:rPr lang="en-US" dirty="0">
                <a:solidFill>
                  <a:schemeClr val="accent2"/>
                </a:solidFill>
              </a:rPr>
              <a:t> </a:t>
            </a:r>
            <a:endParaRPr lang="en-AU" dirty="0">
              <a:solidFill>
                <a:schemeClr val="accent2"/>
              </a:solidFill>
            </a:endParaRPr>
          </a:p>
          <a:p>
            <a:pPr lvl="0">
              <a:buFont typeface="Wingdings" pitchFamily="2" charset="2"/>
              <a:buChar char="q"/>
            </a:pPr>
            <a:r>
              <a:rPr lang="en-AU" i="1" dirty="0" smtClean="0">
                <a:solidFill>
                  <a:schemeClr val="accent2"/>
                </a:solidFill>
              </a:rPr>
              <a:t> Understanding </a:t>
            </a:r>
            <a:r>
              <a:rPr lang="en-AU" i="1" dirty="0">
                <a:solidFill>
                  <a:schemeClr val="accent2"/>
                </a:solidFill>
              </a:rPr>
              <a:t>gender equality in organisations: A tool for assessment and action</a:t>
            </a:r>
            <a:r>
              <a:rPr lang="en-AU" dirty="0">
                <a:solidFill>
                  <a:schemeClr val="accent2"/>
                </a:solidFill>
              </a:rPr>
              <a:t> by Juliet Hunt</a:t>
            </a:r>
          </a:p>
        </p:txBody>
      </p:sp>
      <p:pic>
        <p:nvPicPr>
          <p:cNvPr id="4" name="Picture 3" descr="ISF_LOGO.jpg"/>
          <p:cNvPicPr>
            <a:picLocks noChangeAspect="1"/>
          </p:cNvPicPr>
          <p:nvPr/>
        </p:nvPicPr>
        <p:blipFill>
          <a:blip r:embed="rId3" cstate="screen"/>
          <a:stretch>
            <a:fillRect/>
          </a:stretch>
        </p:blipFill>
        <p:spPr>
          <a:xfrm>
            <a:off x="5292080" y="5972490"/>
            <a:ext cx="3600400" cy="746029"/>
          </a:xfrm>
          <a:prstGeom prst="rect">
            <a:avLst/>
          </a:prstGeom>
        </p:spPr>
      </p:pic>
      <p:pic>
        <p:nvPicPr>
          <p:cNvPr id="1026" name="Picture 11" descr="IWDA"/>
          <p:cNvPicPr>
            <a:picLocks noChangeAspect="1" noChangeArrowheads="1"/>
          </p:cNvPicPr>
          <p:nvPr/>
        </p:nvPicPr>
        <p:blipFill>
          <a:blip r:embed="rId4" cstate="screen"/>
          <a:srcRect/>
          <a:stretch>
            <a:fillRect/>
          </a:stretch>
        </p:blipFill>
        <p:spPr bwMode="auto">
          <a:xfrm>
            <a:off x="395536" y="5931760"/>
            <a:ext cx="1656184" cy="709793"/>
          </a:xfrm>
          <a:prstGeom prst="rect">
            <a:avLst/>
          </a:prstGeom>
          <a:noFill/>
          <a:ln w="9525">
            <a:noFill/>
            <a:miter lim="800000"/>
            <a:headEnd/>
            <a:tailEnd/>
          </a:ln>
        </p:spPr>
      </p:pic>
    </p:spTree>
    <p:extLst>
      <p:ext uri="{BB962C8B-B14F-4D97-AF65-F5344CB8AC3E}">
        <p14:creationId xmlns:p14="http://schemas.microsoft.com/office/powerpoint/2010/main" val="142187941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5" name="Content Placeholder 4"/>
          <p:cNvSpPr>
            <a:spLocks noGrp="1"/>
          </p:cNvSpPr>
          <p:nvPr>
            <p:ph idx="1"/>
          </p:nvPr>
        </p:nvSpPr>
        <p:spPr>
          <a:xfrm>
            <a:off x="251520" y="2060848"/>
            <a:ext cx="8568952" cy="3733800"/>
          </a:xfrm>
        </p:spPr>
        <p:txBody>
          <a:bodyPr/>
          <a:lstStyle/>
          <a:p>
            <a:pPr>
              <a:spcBef>
                <a:spcPts val="600"/>
              </a:spcBef>
              <a:spcAft>
                <a:spcPts val="600"/>
              </a:spcAft>
            </a:pPr>
            <a:r>
              <a:rPr lang="en-AU" sz="2300" dirty="0" smtClean="0">
                <a:solidFill>
                  <a:schemeClr val="accent6"/>
                </a:solidFill>
              </a:rPr>
              <a:t>Gender is important for WASH </a:t>
            </a:r>
            <a:r>
              <a:rPr lang="en-AU" sz="2300" b="1" dirty="0" smtClean="0">
                <a:sym typeface="Wingdings"/>
              </a:rPr>
              <a:t> </a:t>
            </a:r>
            <a:r>
              <a:rPr lang="en-AU" sz="2300" b="1" dirty="0" smtClean="0">
                <a:solidFill>
                  <a:schemeClr val="accent1">
                    <a:lumMod val="50000"/>
                  </a:schemeClr>
                </a:solidFill>
                <a:sym typeface="Wingdings"/>
              </a:rPr>
              <a:t>There are many benefits from bringing a gender perspective to WASH, and also risks if you don’t make gender a focus</a:t>
            </a:r>
          </a:p>
          <a:p>
            <a:pPr>
              <a:spcBef>
                <a:spcPts val="600"/>
              </a:spcBef>
              <a:spcAft>
                <a:spcPts val="600"/>
              </a:spcAft>
            </a:pPr>
            <a:r>
              <a:rPr lang="en-AU" sz="2300" dirty="0" smtClean="0">
                <a:solidFill>
                  <a:schemeClr val="accent6"/>
                </a:solidFill>
              </a:rPr>
              <a:t>You are already changing gender roles and relations </a:t>
            </a:r>
            <a:r>
              <a:rPr lang="en-AU" sz="2300" b="1" dirty="0" smtClean="0">
                <a:sym typeface="Wingdings"/>
              </a:rPr>
              <a:t> </a:t>
            </a:r>
            <a:r>
              <a:rPr lang="en-AU" sz="2300" b="1" dirty="0" smtClean="0">
                <a:solidFill>
                  <a:srgbClr val="BC005A"/>
                </a:solidFill>
              </a:rPr>
              <a:t>So make the change positive!</a:t>
            </a:r>
          </a:p>
          <a:p>
            <a:pPr>
              <a:spcBef>
                <a:spcPts val="600"/>
              </a:spcBef>
              <a:spcAft>
                <a:spcPts val="600"/>
              </a:spcAft>
            </a:pPr>
            <a:r>
              <a:rPr lang="en-AU" sz="2300" dirty="0" smtClean="0">
                <a:solidFill>
                  <a:schemeClr val="accent6"/>
                </a:solidFill>
              </a:rPr>
              <a:t>What do good gender outcomes look like? </a:t>
            </a:r>
            <a:r>
              <a:rPr lang="en-AU" sz="2300" b="1" dirty="0" smtClean="0">
                <a:sym typeface="Wingdings"/>
              </a:rPr>
              <a:t> </a:t>
            </a:r>
            <a:r>
              <a:rPr lang="en-AU" sz="2300" b="1" dirty="0" smtClean="0">
                <a:solidFill>
                  <a:schemeClr val="accent1">
                    <a:lumMod val="50000"/>
                  </a:schemeClr>
                </a:solidFill>
                <a:sym typeface="Wingdings"/>
              </a:rPr>
              <a:t>Many and varied, m</a:t>
            </a:r>
            <a:r>
              <a:rPr lang="en-AU" sz="2300" b="1" dirty="0" smtClean="0">
                <a:solidFill>
                  <a:schemeClr val="accent1">
                    <a:lumMod val="50000"/>
                  </a:schemeClr>
                </a:solidFill>
              </a:rPr>
              <a:t>eeting practical needs and strategic interests</a:t>
            </a:r>
          </a:p>
          <a:p>
            <a:pPr>
              <a:spcBef>
                <a:spcPts val="600"/>
              </a:spcBef>
              <a:spcAft>
                <a:spcPts val="600"/>
              </a:spcAft>
            </a:pPr>
            <a:r>
              <a:rPr lang="en-AU" sz="2300" dirty="0" smtClean="0">
                <a:solidFill>
                  <a:schemeClr val="accent6"/>
                </a:solidFill>
              </a:rPr>
              <a:t>Putting it into practice </a:t>
            </a:r>
            <a:r>
              <a:rPr lang="en-AU" sz="2300" b="1" dirty="0" smtClean="0">
                <a:sym typeface="Wingdings"/>
              </a:rPr>
              <a:t> </a:t>
            </a:r>
            <a:r>
              <a:rPr lang="en-AU" sz="2300" b="1" dirty="0" smtClean="0">
                <a:solidFill>
                  <a:srgbClr val="BC005A"/>
                </a:solidFill>
                <a:sym typeface="Wingdings"/>
              </a:rPr>
              <a:t>It’s DO-ABLE and can be done in a practical, constructive way</a:t>
            </a:r>
            <a:endParaRPr lang="en-AU" sz="2300" dirty="0">
              <a:solidFill>
                <a:srgbClr val="BC005A"/>
              </a:solidFill>
            </a:endParaRPr>
          </a:p>
        </p:txBody>
      </p:sp>
      <p:pic>
        <p:nvPicPr>
          <p:cNvPr id="4" name="Picture 3" descr="ISF_LOGO.jpg"/>
          <p:cNvPicPr>
            <a:picLocks noChangeAspect="1"/>
          </p:cNvPicPr>
          <p:nvPr/>
        </p:nvPicPr>
        <p:blipFill>
          <a:blip r:embed="rId3" cstate="screen"/>
          <a:stretch>
            <a:fillRect/>
          </a:stretch>
        </p:blipFill>
        <p:spPr>
          <a:xfrm>
            <a:off x="5292080" y="5972490"/>
            <a:ext cx="3600400" cy="746029"/>
          </a:xfrm>
          <a:prstGeom prst="rect">
            <a:avLst/>
          </a:prstGeom>
        </p:spPr>
      </p:pic>
      <p:pic>
        <p:nvPicPr>
          <p:cNvPr id="1026" name="Picture 11" descr="IWDA"/>
          <p:cNvPicPr>
            <a:picLocks noChangeAspect="1" noChangeArrowheads="1"/>
          </p:cNvPicPr>
          <p:nvPr/>
        </p:nvPicPr>
        <p:blipFill>
          <a:blip r:embed="rId4" cstate="screen"/>
          <a:srcRect/>
          <a:stretch>
            <a:fillRect/>
          </a:stretch>
        </p:blipFill>
        <p:spPr bwMode="auto">
          <a:xfrm>
            <a:off x="395536" y="5931760"/>
            <a:ext cx="1656184" cy="7097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90041"/>
                </a:solidFill>
              </a:rPr>
              <a:t>Over to you!</a:t>
            </a:r>
            <a:endParaRPr lang="en-US" dirty="0">
              <a:solidFill>
                <a:srgbClr val="890041"/>
              </a:solidFill>
            </a:endParaRPr>
          </a:p>
        </p:txBody>
      </p:sp>
      <p:sp>
        <p:nvSpPr>
          <p:cNvPr id="5" name="Content Placeholder 4"/>
          <p:cNvSpPr>
            <a:spLocks noGrp="1"/>
          </p:cNvSpPr>
          <p:nvPr>
            <p:ph idx="1"/>
          </p:nvPr>
        </p:nvSpPr>
        <p:spPr>
          <a:xfrm>
            <a:off x="685800" y="2204864"/>
            <a:ext cx="7772400" cy="3733800"/>
          </a:xfrm>
        </p:spPr>
        <p:txBody>
          <a:bodyPr/>
          <a:lstStyle/>
          <a:p>
            <a:r>
              <a:rPr lang="en-AU" sz="2800" dirty="0" smtClean="0"/>
              <a:t>Please share your practical tools and tips</a:t>
            </a:r>
          </a:p>
          <a:p>
            <a:r>
              <a:rPr lang="en-AU" sz="2800" dirty="0" smtClean="0"/>
              <a:t>Share experiences you have bringing a gender perspective to your WASH work</a:t>
            </a:r>
          </a:p>
          <a:p>
            <a:r>
              <a:rPr lang="en-AU" sz="2800" dirty="0" smtClean="0"/>
              <a:t>Add questions to the discussion forum and we can continue conversations over the coming week</a:t>
            </a:r>
          </a:p>
          <a:p>
            <a:r>
              <a:rPr lang="en-AU" sz="2800" dirty="0" smtClean="0"/>
              <a:t>Thanks for your participation today!</a:t>
            </a:r>
          </a:p>
          <a:p>
            <a:endParaRPr lang="en-AU" dirty="0"/>
          </a:p>
        </p:txBody>
      </p:sp>
      <p:pic>
        <p:nvPicPr>
          <p:cNvPr id="4" name="Picture 3" descr="ISF_LOGO.jpg"/>
          <p:cNvPicPr>
            <a:picLocks noChangeAspect="1"/>
          </p:cNvPicPr>
          <p:nvPr/>
        </p:nvPicPr>
        <p:blipFill>
          <a:blip r:embed="rId3" cstate="screen"/>
          <a:stretch>
            <a:fillRect/>
          </a:stretch>
        </p:blipFill>
        <p:spPr>
          <a:xfrm>
            <a:off x="4860032" y="5877272"/>
            <a:ext cx="4059936" cy="841248"/>
          </a:xfrm>
          <a:prstGeom prst="rect">
            <a:avLst/>
          </a:prstGeom>
        </p:spPr>
      </p:pic>
      <p:pic>
        <p:nvPicPr>
          <p:cNvPr id="1026" name="Picture 11" descr="IWDA"/>
          <p:cNvPicPr>
            <a:picLocks noChangeAspect="1" noChangeArrowheads="1"/>
          </p:cNvPicPr>
          <p:nvPr/>
        </p:nvPicPr>
        <p:blipFill>
          <a:blip r:embed="rId4" cstate="screen"/>
          <a:srcRect/>
          <a:stretch>
            <a:fillRect/>
          </a:stretch>
        </p:blipFill>
        <p:spPr bwMode="auto">
          <a:xfrm>
            <a:off x="395536" y="5777458"/>
            <a:ext cx="2016224" cy="8640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smtClean="0"/>
              <a:t>What is ‘gender’?</a:t>
            </a:r>
          </a:p>
        </p:txBody>
      </p:sp>
      <p:sp>
        <p:nvSpPr>
          <p:cNvPr id="21507" name="Content Placeholder 2"/>
          <p:cNvSpPr>
            <a:spLocks noGrp="1"/>
          </p:cNvSpPr>
          <p:nvPr>
            <p:ph idx="1"/>
          </p:nvPr>
        </p:nvSpPr>
        <p:spPr>
          <a:xfrm>
            <a:off x="357158" y="2428868"/>
            <a:ext cx="5943034" cy="3625857"/>
          </a:xfrm>
        </p:spPr>
        <p:txBody>
          <a:bodyPr/>
          <a:lstStyle/>
          <a:p>
            <a:pPr marL="0" indent="0" eaLnBrk="1" hangingPunct="1">
              <a:spcBef>
                <a:spcPts val="600"/>
              </a:spcBef>
              <a:spcAft>
                <a:spcPts val="600"/>
              </a:spcAft>
              <a:buFont typeface="Wingdings" pitchFamily="2" charset="2"/>
              <a:buNone/>
              <a:defRPr/>
            </a:pPr>
            <a:r>
              <a:rPr lang="en-AU" sz="2800" dirty="0">
                <a:solidFill>
                  <a:schemeClr val="accent6"/>
                </a:solidFill>
              </a:rPr>
              <a:t>Tell us what you think:</a:t>
            </a:r>
          </a:p>
          <a:p>
            <a:pPr eaLnBrk="1" hangingPunct="1">
              <a:spcBef>
                <a:spcPts val="600"/>
              </a:spcBef>
              <a:spcAft>
                <a:spcPts val="600"/>
              </a:spcAft>
              <a:defRPr/>
            </a:pPr>
            <a:r>
              <a:rPr lang="en-AU" sz="2800" dirty="0"/>
              <a:t>What do you think of when you hear the word ‘gender’?  What does it mean to you?</a:t>
            </a:r>
          </a:p>
          <a:p>
            <a:pPr eaLnBrk="1" hangingPunct="1">
              <a:spcBef>
                <a:spcPts val="600"/>
              </a:spcBef>
              <a:spcAft>
                <a:spcPts val="600"/>
              </a:spcAft>
              <a:defRPr/>
            </a:pPr>
            <a:r>
              <a:rPr lang="en-AU" sz="2800" dirty="0"/>
              <a:t>What questions would you like to put to the forum</a:t>
            </a:r>
            <a:r>
              <a:rPr lang="en-AU" sz="2800" dirty="0" smtClean="0"/>
              <a:t>?</a:t>
            </a:r>
            <a:endParaRPr lang="en-AU" sz="2800" dirty="0"/>
          </a:p>
        </p:txBody>
      </p:sp>
      <p:pic>
        <p:nvPicPr>
          <p:cNvPr id="5" name="Picture 8" descr="IWDA"/>
          <p:cNvPicPr>
            <a:picLocks noChangeAspect="1" noChangeArrowheads="1"/>
          </p:cNvPicPr>
          <p:nvPr/>
        </p:nvPicPr>
        <p:blipFill>
          <a:blip r:embed="rId2" cstate="screen"/>
          <a:srcRect/>
          <a:stretch>
            <a:fillRect/>
          </a:stretch>
        </p:blipFill>
        <p:spPr bwMode="auto">
          <a:xfrm>
            <a:off x="395537" y="5875292"/>
            <a:ext cx="1817110" cy="786775"/>
          </a:xfrm>
          <a:prstGeom prst="rect">
            <a:avLst/>
          </a:prstGeom>
          <a:noFill/>
          <a:ln w="9525">
            <a:noFill/>
            <a:miter lim="800000"/>
            <a:headEnd/>
            <a:tailEnd/>
          </a:ln>
        </p:spPr>
      </p:pic>
      <p:pic>
        <p:nvPicPr>
          <p:cNvPr id="7" name="Picture 0" descr="ISF_LOGO.jpg"/>
          <p:cNvPicPr>
            <a:picLocks noChangeAspect="1" noChangeArrowheads="1"/>
          </p:cNvPicPr>
          <p:nvPr/>
        </p:nvPicPr>
        <p:blipFill>
          <a:blip r:embed="rId3" cstate="screen"/>
          <a:srcRect/>
          <a:stretch>
            <a:fillRect/>
          </a:stretch>
        </p:blipFill>
        <p:spPr bwMode="auto">
          <a:xfrm>
            <a:off x="5533764" y="5935635"/>
            <a:ext cx="3502732" cy="726432"/>
          </a:xfrm>
          <a:prstGeom prst="rect">
            <a:avLst/>
          </a:prstGeom>
          <a:noFill/>
          <a:ln w="9525">
            <a:noFill/>
            <a:miter lim="800000"/>
            <a:headEnd/>
            <a:tailEnd/>
          </a:ln>
        </p:spPr>
      </p:pic>
    </p:spTree>
    <p:extLst>
      <p:ext uri="{BB962C8B-B14F-4D97-AF65-F5344CB8AC3E}">
        <p14:creationId xmlns:p14="http://schemas.microsoft.com/office/powerpoint/2010/main" val="41375054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1470" y="1000116"/>
            <a:ext cx="8715404" cy="114300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2200" b="1" i="1" u="none" strike="noStrike" kern="0" cap="none" spc="0" normalizeH="0" noProof="0" dirty="0" smtClean="0">
                <a:ln>
                  <a:noFill/>
                </a:ln>
                <a:solidFill>
                  <a:schemeClr val="tx2"/>
                </a:solidFill>
                <a:effectLst/>
                <a:uLnTx/>
                <a:uFillTx/>
                <a:latin typeface="+mj-lt"/>
                <a:ea typeface="+mj-ea"/>
                <a:cs typeface="+mj-cs"/>
              </a:rPr>
              <a:t>What is ‘gender’ about? B</a:t>
            </a:r>
            <a:r>
              <a:rPr kumimoji="0" lang="en-AU" sz="2200" b="1" i="1" u="none" strike="noStrike" kern="0" cap="none" spc="0" normalizeH="0" baseline="0" noProof="0" dirty="0" smtClean="0">
                <a:ln>
                  <a:noFill/>
                </a:ln>
                <a:solidFill>
                  <a:schemeClr val="tx2"/>
                </a:solidFill>
                <a:effectLst/>
                <a:uLnTx/>
                <a:uFillTx/>
                <a:latin typeface="+mj-lt"/>
                <a:ea typeface="+mj-ea"/>
                <a:cs typeface="+mj-cs"/>
              </a:rPr>
              <a:t>asic definitions</a:t>
            </a:r>
            <a:r>
              <a:rPr kumimoji="0" lang="en-US" b="1" i="0" u="none" strike="noStrike" kern="0" cap="none" spc="0" normalizeH="0" baseline="0" noProof="0" dirty="0" smtClean="0">
                <a:ln>
                  <a:noFill/>
                </a:ln>
                <a:solidFill>
                  <a:schemeClr val="tx2"/>
                </a:solidFill>
                <a:effectLst/>
                <a:uLnTx/>
                <a:uFillTx/>
                <a:latin typeface="+mj-lt"/>
                <a:ea typeface="+mj-ea"/>
                <a:cs typeface="+mj-cs"/>
              </a:rPr>
              <a:t> </a:t>
            </a:r>
          </a:p>
        </p:txBody>
      </p:sp>
      <p:graphicFrame>
        <p:nvGraphicFramePr>
          <p:cNvPr id="3" name="Content Placeholder 4"/>
          <p:cNvGraphicFramePr>
            <a:graphicFrameLocks/>
          </p:cNvGraphicFramePr>
          <p:nvPr>
            <p:extLst>
              <p:ext uri="{D42A27DB-BD31-4B8C-83A1-F6EECF244321}">
                <p14:modId xmlns:p14="http://schemas.microsoft.com/office/powerpoint/2010/main" val="1023033531"/>
              </p:ext>
            </p:extLst>
          </p:nvPr>
        </p:nvGraphicFramePr>
        <p:xfrm>
          <a:off x="214282" y="2571744"/>
          <a:ext cx="8501122" cy="3101344"/>
        </p:xfrm>
        <a:graphic>
          <a:graphicData uri="http://schemas.openxmlformats.org/drawingml/2006/table">
            <a:tbl>
              <a:tblPr firstRow="1" bandRow="1">
                <a:tableStyleId>{793D81CF-94F2-401A-BA57-92F5A7B2D0C5}</a:tableStyleId>
              </a:tblPr>
              <a:tblGrid>
                <a:gridCol w="4250561"/>
                <a:gridCol w="4250561"/>
              </a:tblGrid>
              <a:tr h="571504">
                <a:tc>
                  <a:txBody>
                    <a:bodyPr/>
                    <a:lstStyle/>
                    <a:p>
                      <a:r>
                        <a:rPr lang="en-AU" sz="2400" dirty="0" smtClean="0"/>
                        <a:t>Gender</a:t>
                      </a:r>
                      <a:endParaRPr lang="en-AU" sz="2400" dirty="0">
                        <a:solidFill>
                          <a:srgbClr val="890041"/>
                        </a:solidFill>
                      </a:endParaRPr>
                    </a:p>
                  </a:txBody>
                  <a:tcPr>
                    <a:lnL w="12700" cmpd="sng">
                      <a:noFill/>
                    </a:lnL>
                    <a:lnR>
                      <a:noFill/>
                    </a:lnR>
                    <a:lnT w="12700" cmpd="sng">
                      <a:noFill/>
                    </a:lnT>
                    <a:lnB w="12700" cmpd="sng">
                      <a:noFill/>
                    </a:lnB>
                    <a:lnTlToBr w="12700" cmpd="sng">
                      <a:noFill/>
                      <a:prstDash val="solid"/>
                    </a:lnTlToBr>
                    <a:lnBlToTr w="12700" cmpd="sng">
                      <a:noFill/>
                      <a:prstDash val="solid"/>
                    </a:lnBlToTr>
                    <a:solidFill>
                      <a:srgbClr val="890041"/>
                    </a:solidFill>
                  </a:tcPr>
                </a:tc>
                <a:tc>
                  <a:txBody>
                    <a:bodyPr/>
                    <a:lstStyle/>
                    <a:p>
                      <a:r>
                        <a:rPr lang="en-AU" sz="2000" dirty="0" smtClean="0"/>
                        <a:t>This is a different</a:t>
                      </a:r>
                      <a:r>
                        <a:rPr lang="en-AU" sz="2000" baseline="0" dirty="0" smtClean="0"/>
                        <a:t> from </a:t>
                      </a:r>
                      <a:r>
                        <a:rPr lang="en-AU" sz="2400" baseline="0" dirty="0" smtClean="0"/>
                        <a:t>‘sex’:</a:t>
                      </a:r>
                      <a:endParaRPr lang="en-AU" sz="2000" dirty="0">
                        <a:solidFill>
                          <a:srgbClr val="890041"/>
                        </a:solidFill>
                      </a:endParaRPr>
                    </a:p>
                  </a:txBody>
                  <a:tcPr>
                    <a:lnL>
                      <a:noFill/>
                    </a:lnL>
                    <a:lnR w="12700" cmpd="sng">
                      <a:noFill/>
                    </a:lnR>
                    <a:lnT w="12700" cmpd="sng">
                      <a:noFill/>
                    </a:lnT>
                    <a:lnB w="12700" cmpd="sng">
                      <a:noFill/>
                    </a:lnB>
                    <a:lnTlToBr w="12700" cmpd="sng">
                      <a:noFill/>
                      <a:prstDash val="solid"/>
                    </a:lnTlToBr>
                    <a:lnBlToTr w="12700" cmpd="sng">
                      <a:noFill/>
                      <a:prstDash val="solid"/>
                    </a:lnBlToTr>
                    <a:solidFill>
                      <a:srgbClr val="890041"/>
                    </a:solidFill>
                  </a:tcPr>
                </a:tc>
              </a:tr>
              <a:tr h="2406287">
                <a:tc>
                  <a:txBody>
                    <a:bodyPr/>
                    <a:lstStyle/>
                    <a:p>
                      <a:r>
                        <a:rPr lang="en-AU" sz="2000" kern="1200" dirty="0" smtClean="0">
                          <a:solidFill>
                            <a:schemeClr val="dk1"/>
                          </a:solidFill>
                          <a:effectLst/>
                          <a:latin typeface="+mn-lt"/>
                          <a:ea typeface="+mn-ea"/>
                          <a:cs typeface="+mn-cs"/>
                        </a:rPr>
                        <a:t>Identifies the social relations between men and women. It refers to the relationship between men and women, boys and girls. It also identifies how these relationships are socially constructed. Gender roles are dynamic and change over time. </a:t>
                      </a:r>
                    </a:p>
                  </a:txBody>
                  <a:tcPr>
                    <a:lnT w="12700" cmpd="sng">
                      <a:noFill/>
                    </a:lnT>
                  </a:tcPr>
                </a:tc>
                <a:tc>
                  <a:txBody>
                    <a:bodyPr/>
                    <a:lstStyle/>
                    <a:p>
                      <a:r>
                        <a:rPr lang="en-AU" sz="2000" kern="1200" dirty="0" smtClean="0">
                          <a:solidFill>
                            <a:schemeClr val="dk1"/>
                          </a:solidFill>
                          <a:effectLst/>
                          <a:latin typeface="+mn-lt"/>
                          <a:ea typeface="+mn-ea"/>
                          <a:cs typeface="+mn-cs"/>
                        </a:rPr>
                        <a:t>Identifies the biological differences between men and women. For example, women can give birth, and men provide sperm. These sex roles are universal. </a:t>
                      </a:r>
                    </a:p>
                    <a:p>
                      <a:pPr>
                        <a:buFontTx/>
                        <a:buChar char="-"/>
                      </a:pPr>
                      <a:endParaRPr lang="en-AU" sz="2000" dirty="0">
                        <a:solidFill>
                          <a:srgbClr val="890041"/>
                        </a:solidFill>
                      </a:endParaRPr>
                    </a:p>
                  </a:txBody>
                  <a:tcPr>
                    <a:lnT w="12700" cmpd="sng">
                      <a:noFill/>
                    </a:lnT>
                  </a:tcPr>
                </a:tc>
              </a:tr>
            </a:tbl>
          </a:graphicData>
        </a:graphic>
      </p:graphicFrame>
      <p:pic>
        <p:nvPicPr>
          <p:cNvPr id="4" name="Picture 8" descr="IWDA"/>
          <p:cNvPicPr>
            <a:picLocks noChangeAspect="1" noChangeArrowheads="1"/>
          </p:cNvPicPr>
          <p:nvPr/>
        </p:nvPicPr>
        <p:blipFill>
          <a:blip r:embed="rId3" cstate="screen"/>
          <a:srcRect/>
          <a:stretch>
            <a:fillRect/>
          </a:stretch>
        </p:blipFill>
        <p:spPr bwMode="auto">
          <a:xfrm>
            <a:off x="395537" y="5875292"/>
            <a:ext cx="1817110" cy="786775"/>
          </a:xfrm>
          <a:prstGeom prst="rect">
            <a:avLst/>
          </a:prstGeom>
          <a:noFill/>
          <a:ln w="9525">
            <a:noFill/>
            <a:miter lim="800000"/>
            <a:headEnd/>
            <a:tailEnd/>
          </a:ln>
        </p:spPr>
      </p:pic>
      <p:pic>
        <p:nvPicPr>
          <p:cNvPr id="5" name="Picture 0" descr="ISF_LOGO.jpg"/>
          <p:cNvPicPr>
            <a:picLocks noChangeAspect="1" noChangeArrowheads="1"/>
          </p:cNvPicPr>
          <p:nvPr/>
        </p:nvPicPr>
        <p:blipFill>
          <a:blip r:embed="rId4" cstate="screen"/>
          <a:srcRect/>
          <a:stretch>
            <a:fillRect/>
          </a:stretch>
        </p:blipFill>
        <p:spPr bwMode="auto">
          <a:xfrm>
            <a:off x="5533764" y="5935635"/>
            <a:ext cx="3502732" cy="7264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2658" y="1000116"/>
            <a:ext cx="8715404" cy="1143000"/>
          </a:xfrm>
          <a:prstGeom prst="rect">
            <a:avLst/>
          </a:prstGeom>
        </p:spPr>
        <p:txBody>
          <a:bodyPr/>
          <a:lstStyle/>
          <a:p>
            <a:pPr lvl="0" eaLnBrk="0" hangingPunct="0">
              <a:defRPr/>
            </a:pPr>
            <a:r>
              <a:rPr lang="en-AU" sz="3200" b="1" i="1" kern="0" dirty="0">
                <a:solidFill>
                  <a:schemeClr val="tx2"/>
                </a:solidFill>
                <a:latin typeface="Arial Narrow" pitchFamily="34" charset="0"/>
              </a:rPr>
              <a:t>Let’s be clear what </a:t>
            </a:r>
            <a:r>
              <a:rPr lang="en-AU" sz="3200" b="1" i="1" kern="0" dirty="0" smtClean="0">
                <a:solidFill>
                  <a:schemeClr val="tx2"/>
                </a:solidFill>
                <a:latin typeface="Arial Narrow" pitchFamily="34" charset="0"/>
              </a:rPr>
              <a:t>‘gender’ </a:t>
            </a:r>
            <a:r>
              <a:rPr lang="en-AU" sz="3200" b="1" i="1" kern="0" dirty="0">
                <a:solidFill>
                  <a:schemeClr val="tx2"/>
                </a:solidFill>
                <a:latin typeface="Arial Narrow" pitchFamily="34" charset="0"/>
              </a:rPr>
              <a:t>is </a:t>
            </a:r>
            <a:r>
              <a:rPr lang="en-US" sz="3200" b="1" dirty="0">
                <a:solidFill>
                  <a:srgbClr val="890041"/>
                </a:solidFill>
              </a:rPr>
              <a:t>and is not </a:t>
            </a:r>
            <a:r>
              <a:rPr lang="en-AU" sz="3200" b="1" i="1" kern="0" dirty="0" smtClean="0">
                <a:solidFill>
                  <a:schemeClr val="tx2"/>
                </a:solidFill>
                <a:latin typeface="Arial Narrow" pitchFamily="34" charset="0"/>
              </a:rPr>
              <a:t>about…</a:t>
            </a:r>
            <a:r>
              <a:rPr kumimoji="0" lang="en-US" sz="3600" b="1" i="0" u="none" strike="noStrike" kern="0" cap="none" spc="0" normalizeH="0" baseline="0" noProof="0" dirty="0" smtClean="0">
                <a:ln>
                  <a:noFill/>
                </a:ln>
                <a:solidFill>
                  <a:schemeClr val="tx2"/>
                </a:solidFill>
                <a:effectLst/>
                <a:uLnTx/>
                <a:uFillTx/>
                <a:latin typeface="Arial Narrow" pitchFamily="34" charset="0"/>
                <a:ea typeface="+mj-ea"/>
                <a:cs typeface="+mj-cs"/>
              </a:rPr>
              <a:t> </a:t>
            </a:r>
          </a:p>
        </p:txBody>
      </p:sp>
      <p:graphicFrame>
        <p:nvGraphicFramePr>
          <p:cNvPr id="3" name="Content Placeholder 4"/>
          <p:cNvGraphicFramePr>
            <a:graphicFrameLocks/>
          </p:cNvGraphicFramePr>
          <p:nvPr>
            <p:extLst>
              <p:ext uri="{D42A27DB-BD31-4B8C-83A1-F6EECF244321}">
                <p14:modId xmlns:p14="http://schemas.microsoft.com/office/powerpoint/2010/main" val="3799839695"/>
              </p:ext>
            </p:extLst>
          </p:nvPr>
        </p:nvGraphicFramePr>
        <p:xfrm>
          <a:off x="2866448" y="2350177"/>
          <a:ext cx="6071614" cy="3663846"/>
        </p:xfrm>
        <a:graphic>
          <a:graphicData uri="http://schemas.openxmlformats.org/drawingml/2006/table">
            <a:tbl>
              <a:tblPr firstRow="1" bandRow="1">
                <a:tableStyleId>{793D81CF-94F2-401A-BA57-92F5A7B2D0C5}</a:tableStyleId>
              </a:tblPr>
              <a:tblGrid>
                <a:gridCol w="2826623"/>
                <a:gridCol w="3244991"/>
              </a:tblGrid>
              <a:tr h="460113">
                <a:tc>
                  <a:txBody>
                    <a:bodyPr/>
                    <a:lstStyle/>
                    <a:p>
                      <a:r>
                        <a:rPr lang="en-AU" sz="2800" dirty="0" smtClean="0"/>
                        <a:t>‘Gender’ </a:t>
                      </a:r>
                      <a:r>
                        <a:rPr lang="en-AU" sz="2800" i="1" dirty="0" smtClean="0"/>
                        <a:t>is</a:t>
                      </a:r>
                      <a:endParaRPr lang="en-AU" sz="2800" i="1" dirty="0">
                        <a:solidFill>
                          <a:srgbClr val="890041"/>
                        </a:solidFill>
                      </a:endParaRPr>
                    </a:p>
                  </a:txBody>
                  <a:tcPr>
                    <a:solidFill>
                      <a:srgbClr val="890041"/>
                    </a:solidFill>
                  </a:tcPr>
                </a:tc>
                <a:tc>
                  <a:txBody>
                    <a:bodyPr/>
                    <a:lstStyle/>
                    <a:p>
                      <a:r>
                        <a:rPr lang="en-AU" sz="2800" dirty="0" smtClean="0"/>
                        <a:t>‘Gender’ </a:t>
                      </a:r>
                      <a:r>
                        <a:rPr lang="en-AU" sz="2800" i="1" dirty="0" smtClean="0"/>
                        <a:t>is not</a:t>
                      </a:r>
                      <a:endParaRPr lang="en-AU" sz="2800" i="1" dirty="0">
                        <a:solidFill>
                          <a:srgbClr val="890041"/>
                        </a:solidFill>
                      </a:endParaRPr>
                    </a:p>
                  </a:txBody>
                  <a:tcPr>
                    <a:solidFill>
                      <a:srgbClr val="890041"/>
                    </a:solidFill>
                  </a:tcPr>
                </a:tc>
              </a:tr>
              <a:tr h="3145686">
                <a:tc>
                  <a:txBody>
                    <a:bodyPr/>
                    <a:lstStyle/>
                    <a:p>
                      <a:r>
                        <a:rPr lang="en-AU" sz="2400" dirty="0" smtClean="0"/>
                        <a:t>About both women and men</a:t>
                      </a:r>
                      <a:r>
                        <a:rPr lang="en-AU" sz="2400" baseline="0" dirty="0" smtClean="0"/>
                        <a:t> – the different things that women and men do and the relationships between them</a:t>
                      </a:r>
                      <a:endParaRPr lang="en-AU" sz="2400" b="0" baseline="0" dirty="0" smtClean="0"/>
                    </a:p>
                  </a:txBody>
                  <a:tcPr/>
                </a:tc>
                <a:tc>
                  <a:txBody>
                    <a:bodyPr/>
                    <a:lstStyle/>
                    <a:p>
                      <a:r>
                        <a:rPr lang="en-AU" sz="2400" dirty="0" smtClean="0">
                          <a:solidFill>
                            <a:srgbClr val="BC005A"/>
                          </a:solidFill>
                        </a:rPr>
                        <a:t>Only about women</a:t>
                      </a:r>
                    </a:p>
                    <a:p>
                      <a:r>
                        <a:rPr lang="en-AU" sz="2400" dirty="0" smtClean="0">
                          <a:solidFill>
                            <a:srgbClr val="BC005A"/>
                          </a:solidFill>
                        </a:rPr>
                        <a:t>Only</a:t>
                      </a:r>
                      <a:r>
                        <a:rPr lang="en-AU" sz="2400" baseline="0" dirty="0" smtClean="0">
                          <a:solidFill>
                            <a:srgbClr val="BC005A"/>
                          </a:solidFill>
                        </a:rPr>
                        <a:t> women’s responsibility</a:t>
                      </a:r>
                    </a:p>
                    <a:p>
                      <a:r>
                        <a:rPr lang="en-AU" sz="2400" baseline="0" dirty="0" smtClean="0">
                          <a:solidFill>
                            <a:srgbClr val="BC005A"/>
                          </a:solidFill>
                        </a:rPr>
                        <a:t>A Western or foreign idea</a:t>
                      </a:r>
                    </a:p>
                  </a:txBody>
                  <a:tcPr/>
                </a:tc>
              </a:tr>
            </a:tbl>
          </a:graphicData>
        </a:graphic>
      </p:graphicFrame>
      <p:pic>
        <p:nvPicPr>
          <p:cNvPr id="2050" name="Picture 2" descr="\\IWDA05\Users\dkilsby\My Documents\Di's Archive- DO NOT USE\Gender Wise\GTAS photos for annual report\where do you stand - participants discuss gender attitudes in the gender training for plan in tanzania, april 2010.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2222280"/>
            <a:ext cx="2843808" cy="37917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HD:Applications (Mac OS 9):Microsoft Office 98:Templates:Blank Presentation</Template>
  <TotalTime>12883</TotalTime>
  <Words>4142</Words>
  <Application>Microsoft Office PowerPoint</Application>
  <PresentationFormat>On-screen Show (4:3)</PresentationFormat>
  <Paragraphs>381</Paragraphs>
  <Slides>68</Slides>
  <Notes>23</Notes>
  <HiddenSlides>0</HiddenSlides>
  <MMClips>0</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Blank Presentation</vt:lpstr>
      <vt:lpstr>Inclusive WASH: Gender</vt:lpstr>
      <vt:lpstr>Welcome and introductions</vt:lpstr>
      <vt:lpstr>Webinar tools</vt:lpstr>
      <vt:lpstr>Webinar overview</vt:lpstr>
      <vt:lpstr>Topic 1</vt:lpstr>
      <vt:lpstr>Inclusion of women and girls is about:</vt:lpstr>
      <vt:lpstr>What is ‘gender’?</vt:lpstr>
      <vt:lpstr>PowerPoint Presentation</vt:lpstr>
      <vt:lpstr>PowerPoint Presentation</vt:lpstr>
      <vt:lpstr>Gender Mainstreaming</vt:lpstr>
      <vt:lpstr>PowerPoint Presentation</vt:lpstr>
      <vt:lpstr>Why is gender important?</vt:lpstr>
      <vt:lpstr>Gender Equality: International Obligations</vt:lpstr>
      <vt:lpstr>Inclusion of women and girls… which women and girls? </vt:lpstr>
      <vt:lpstr>Gender in WASH</vt:lpstr>
      <vt:lpstr>PowerPoint Presentation</vt:lpstr>
      <vt:lpstr>PowerPoint Presentation</vt:lpstr>
      <vt:lpstr>PowerPoint Presentation</vt:lpstr>
      <vt:lpstr>PowerPoint Presentation</vt:lpstr>
      <vt:lpstr>PowerPoint Presentation</vt:lpstr>
      <vt:lpstr>Gender &amp; WASH in international policy</vt:lpstr>
      <vt:lpstr>Gender &amp; WASH in international policy</vt:lpstr>
      <vt:lpstr>Topic 2</vt:lpstr>
      <vt:lpstr>Everything that involves people is gendered…</vt:lpstr>
      <vt:lpstr>Gendered impacts of WASH</vt:lpstr>
      <vt:lpstr>Talking about gender: ‘we can’t change that, that’s culture’</vt:lpstr>
      <vt:lpstr>Gender and culture</vt:lpstr>
      <vt:lpstr>Gender and culture: Remember that…</vt:lpstr>
      <vt:lpstr>Gender and culture: Remember that…</vt:lpstr>
      <vt:lpstr>Gender at different levels</vt:lpstr>
      <vt:lpstr>How WASH impacts on gender roles and relations</vt:lpstr>
      <vt:lpstr>Topic 3: What do good gender outcomes look like?</vt:lpstr>
      <vt:lpstr>Different kinds of gender outcomes</vt:lpstr>
      <vt:lpstr>Some of the following examples are drawn from research in the Pacific and East Timor...  others are based on other studies of links between gender and WASH</vt:lpstr>
      <vt:lpstr>Women had gained respect through taking action...</vt:lpstr>
      <vt:lpstr>and because men recognised their contribution...</vt:lpstr>
      <vt:lpstr>and because men recognised their contribution...</vt:lpstr>
      <vt:lpstr>Increased respect led to increased voice...</vt:lpstr>
      <vt:lpstr>Increased respect and voice led to increased confidence ... Women working together collectively, women on committees and women influencing decisions</vt:lpstr>
      <vt:lpstr>Women’s labour is reduced</vt:lpstr>
      <vt:lpstr>Women’s labour is reduced</vt:lpstr>
      <vt:lpstr>And men help more with water collection and  household tasks</vt:lpstr>
      <vt:lpstr>Women experiencing leadership roles for the first time...</vt:lpstr>
      <vt:lpstr>PowerPoint Presentation</vt:lpstr>
      <vt:lpstr>PowerPoint Presentation</vt:lpstr>
      <vt:lpstr>More changes in attitude...</vt:lpstr>
      <vt:lpstr>Women experience more harmony in the home: </vt:lpstr>
      <vt:lpstr>Increase in freedom and opportunity</vt:lpstr>
      <vt:lpstr>Income opportunities and freeing up time</vt:lpstr>
      <vt:lpstr>Increased school attendance and confidence</vt:lpstr>
      <vt:lpstr>Increase in participation, voice and confidence</vt:lpstr>
      <vt:lpstr>Employment, reduced labour and increased representation</vt:lpstr>
      <vt:lpstr>Different kinds of gender outcomes</vt:lpstr>
      <vt:lpstr>Enablers – things that the NGOs did that helped...(Live and Learn and WV)...</vt:lpstr>
      <vt:lpstr>Enablers – things that the NGOs did that helped...(WaterAid)...</vt:lpstr>
      <vt:lpstr>Enablers: the community strengths that assisted, according to women and men were...</vt:lpstr>
      <vt:lpstr>Topic 4: Putting it into practice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practical guides for gender in WASH programming:</vt:lpstr>
      <vt:lpstr>Gender-responsive programming happens in gender-responsive organisations</vt:lpstr>
      <vt:lpstr>Summary</vt:lpstr>
      <vt:lpstr>Over to you!</vt:lpstr>
    </vt:vector>
  </TitlesOfParts>
  <Company>evd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No Slide Title</dc:title>
  <dc:creator>Joshua Rowe</dc:creator>
  <cp:lastModifiedBy>George, Alana</cp:lastModifiedBy>
  <cp:revision>341</cp:revision>
  <dcterms:created xsi:type="dcterms:W3CDTF">2003-01-30T04:58:27Z</dcterms:created>
  <dcterms:modified xsi:type="dcterms:W3CDTF">2011-11-10T23:23:02Z</dcterms:modified>
</cp:coreProperties>
</file>