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308" r:id="rId6"/>
    <p:sldId id="425" r:id="rId7"/>
    <p:sldId id="424" r:id="rId8"/>
    <p:sldId id="386" r:id="rId9"/>
    <p:sldId id="419" r:id="rId10"/>
    <p:sldId id="420" r:id="rId11"/>
    <p:sldId id="422" r:id="rId12"/>
    <p:sldId id="421" r:id="rId13"/>
    <p:sldId id="415" r:id="rId14"/>
    <p:sldId id="417" r:id="rId15"/>
    <p:sldId id="416" r:id="rId16"/>
    <p:sldId id="423" r:id="rId17"/>
    <p:sldId id="418" r:id="rId18"/>
    <p:sldId id="410" r:id="rId19"/>
    <p:sldId id="385" r:id="rId20"/>
    <p:sldId id="383" r:id="rId21"/>
    <p:sldId id="412" r:id="rId22"/>
    <p:sldId id="260" r:id="rId23"/>
    <p:sldId id="414" r:id="rId24"/>
    <p:sldId id="262" r:id="rId25"/>
    <p:sldId id="263" r:id="rId26"/>
    <p:sldId id="270" r:id="rId27"/>
  </p:sldIdLst>
  <p:sldSz cx="9144000" cy="6858000" type="screen4x3"/>
  <p:notesSz cx="6807200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0600"/>
    <a:srgbClr val="FFFF00"/>
    <a:srgbClr val="F5AA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61" autoAdjust="0"/>
    <p:restoredTop sz="55556" autoAdjust="0"/>
  </p:normalViewPr>
  <p:slideViewPr>
    <p:cSldViewPr>
      <p:cViewPr>
        <p:scale>
          <a:sx n="71" d="100"/>
          <a:sy n="71" d="100"/>
        </p:scale>
        <p:origin x="-1740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2D1B5F-1C4D-4B03-B6F0-C5BCEB642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91100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9E31A9-FFD1-4505-BD17-620AE4DC2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dirty="0" smtClean="0"/>
              <a:t>Thank everyone for joining</a:t>
            </a:r>
            <a:r>
              <a:rPr lang="en-AU" baseline="0" dirty="0" smtClean="0"/>
              <a:t> the session</a:t>
            </a:r>
          </a:p>
          <a:p>
            <a:r>
              <a:rPr lang="en-AU" dirty="0" smtClean="0"/>
              <a:t>Introduce self and background</a:t>
            </a:r>
          </a:p>
          <a:p>
            <a:endParaRPr lang="en-AU" dirty="0" smtClean="0"/>
          </a:p>
          <a:p>
            <a:r>
              <a:rPr lang="en-AU" dirty="0" smtClean="0"/>
              <a:t>Brief overview of how to participate in the session – chat, raising your hand, polling questions</a:t>
            </a:r>
          </a:p>
          <a:p>
            <a:endParaRPr lang="en-AU" dirty="0" smtClean="0"/>
          </a:p>
          <a:p>
            <a:r>
              <a:rPr lang="en-AU" dirty="0" smtClean="0"/>
              <a:t>May have a range of participants for who English is a second language so please let me know using</a:t>
            </a:r>
            <a:r>
              <a:rPr lang="en-AU" baseline="0" dirty="0" smtClean="0"/>
              <a:t> the chat function if I am speaking too quickly.</a:t>
            </a:r>
            <a:endParaRPr lang="en-AU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FCC3D-2EF9-464A-934B-C8CDA72E379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dirty="0" smtClean="0"/>
              <a:t>144 people with disabilities identified in project areas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Water and sanitation facilities inadequate for PWD at household and community level</a:t>
            </a:r>
          </a:p>
          <a:p>
            <a:r>
              <a:rPr lang="en-AU" sz="1200" dirty="0" smtClean="0"/>
              <a:t>Difficulties reported in accessing toilet – steps, no handrails, not enough space to turn around, doorways too narrow etc</a:t>
            </a:r>
          </a:p>
          <a:p>
            <a:r>
              <a:rPr lang="en-AU" sz="1200" dirty="0" smtClean="0"/>
              <a:t>A mix of positive attitudes towards PWD and negative – particularly toward albinos. PWD seen to need looking after and charity</a:t>
            </a:r>
          </a:p>
          <a:p>
            <a:r>
              <a:rPr lang="en-AU" sz="1200" dirty="0" smtClean="0"/>
              <a:t>Limited awareness in the community about rights of PWD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9E31A9-FFD1-4505-BD17-620AE4DC2B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Disability and gender were considered under the framework of social inclusion - considered throughout the planning and implementation of this project.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By conducting a baseline assessment, PWD were consulted and their views informed the design</a:t>
            </a:r>
            <a:r>
              <a:rPr lang="en-AU" baseline="0" dirty="0" smtClean="0"/>
              <a:t> of the project.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School WASH facilities were designed to be disability-accessible using WEDC handbook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Disability awareness training incorporated into training for project team, water management committees and CLTS task forces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The project formed a partnership with The</a:t>
            </a:r>
            <a:r>
              <a:rPr lang="en-AU" baseline="0" dirty="0" smtClean="0"/>
              <a:t> local DPO participated in annual project planning and review meetings</a:t>
            </a:r>
            <a:endParaRPr lang="en-A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Theatre and dance was used to raise awareness about disability and gender within communities – starting to get the feel of</a:t>
            </a:r>
            <a:r>
              <a:rPr lang="en-AU" baseline="0" dirty="0" smtClean="0"/>
              <a:t> a twin track approach (disability-specific activities as well as mainstreaming)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  <a:p>
            <a:pPr>
              <a:buFont typeface="Arial" pitchFamily="34" charset="0"/>
              <a:buChar char="•"/>
            </a:pPr>
            <a:r>
              <a:rPr lang="en-AU" baseline="0" dirty="0" smtClean="0"/>
              <a:t> This has helped the community accept people with disabilities and be more receptive to their participation. </a:t>
            </a:r>
          </a:p>
          <a:p>
            <a:pPr>
              <a:buFont typeface="Arial" pitchFamily="34" charset="0"/>
              <a:buChar char="•"/>
            </a:pPr>
            <a:r>
              <a:rPr lang="en-AU" baseline="0" dirty="0" smtClean="0"/>
              <a:t> DPO accompanied the theatre group on these sessions – having PWD as part of these sessions made them more effective – one community member expressed during a focus group that he was surprised to see someone with a disability speaking so well to the community.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9E31A9-FFD1-4505-BD17-620AE4DC2B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Ask audience:</a:t>
            </a:r>
            <a:r>
              <a:rPr lang="en-AU" baseline="0" dirty="0" smtClean="0"/>
              <a:t> What are the strengths of this approach? Any key components of developing a disability inclusive program that you think are missing?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9E31A9-FFD1-4505-BD17-620AE4DC2B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Getting PWD into decision making processes has been challenging and remains</a:t>
            </a:r>
            <a:r>
              <a:rPr lang="en-AU" baseline="0" dirty="0" smtClean="0"/>
              <a:t> a work in progress. Recently 1 water management committee had its first person with a disability join, after significant awareness raising etc within the community and committee.</a:t>
            </a:r>
          </a:p>
          <a:p>
            <a:endParaRPr lang="en-AU" baseline="0" dirty="0" smtClean="0"/>
          </a:p>
          <a:p>
            <a:r>
              <a:rPr lang="en-AU" baseline="0" dirty="0" smtClean="0"/>
              <a:t>It has been difficult to encourage households to modify toilets or incorporate accessibility features into designs for new toilets – particularly older people have been resistant to this. In some communities they are helping to build toilets for households with elderly people or PWD so they can achieve ODF status.</a:t>
            </a:r>
          </a:p>
          <a:p>
            <a:endParaRPr lang="en-AU" dirty="0" smtClean="0"/>
          </a:p>
          <a:p>
            <a:r>
              <a:rPr lang="en-AU" dirty="0" smtClean="0"/>
              <a:t>During awareness raising sessions, not</a:t>
            </a:r>
            <a:r>
              <a:rPr lang="en-AU" baseline="0" dirty="0" smtClean="0"/>
              <a:t> all people within a community would suddenly understand and change their attitudes about disability – some would say “these people are disabled, why should we help them?” but others in the community did understand, and these became advocates.</a:t>
            </a:r>
          </a:p>
          <a:p>
            <a:endParaRPr lang="en-AU" baseline="0" dirty="0" smtClean="0"/>
          </a:p>
          <a:p>
            <a:r>
              <a:rPr lang="en-AU" baseline="0" dirty="0" smtClean="0"/>
              <a:t>In another village there was a man who had a disability and was also well-educated. When he spoke the community listened and began to understand that people with disabilities are able to do things around the village and have rights.</a:t>
            </a:r>
          </a:p>
          <a:p>
            <a:endParaRPr lang="en-AU" baseline="0" dirty="0" smtClean="0"/>
          </a:p>
          <a:p>
            <a:r>
              <a:rPr lang="en-AU" baseline="0" dirty="0" smtClean="0"/>
              <a:t>Find champions within the community – ideally people with disabilities, but also other passionate people – community leaders etc.</a:t>
            </a:r>
          </a:p>
          <a:p>
            <a:endParaRPr lang="en-AU" baseline="0" dirty="0" smtClean="0"/>
          </a:p>
          <a:p>
            <a:r>
              <a:rPr lang="en-AU" baseline="0" dirty="0" smtClean="0"/>
              <a:t>Remember that this is difficult and takes time – its much more effective for people to see and interact with people with disabilities and learn from them rather than others speaking on their behalf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9E31A9-FFD1-4505-BD17-620AE4DC2B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AU" dirty="0" smtClean="0"/>
              <a:t>Included this case study because it is a different type of project and is implemented</a:t>
            </a:r>
            <a:r>
              <a:rPr lang="en-AU" baseline="0" dirty="0" smtClean="0"/>
              <a:t> by a disability organisation, meaning that disability inclusion is built into the goals of the project.</a:t>
            </a:r>
          </a:p>
          <a:p>
            <a:pPr>
              <a:defRPr/>
            </a:pPr>
            <a:endParaRPr lang="en-AU" baseline="0" dirty="0" smtClean="0"/>
          </a:p>
          <a:p>
            <a:pPr>
              <a:defRPr/>
            </a:pPr>
            <a:r>
              <a:rPr lang="en-AU" baseline="0" dirty="0" smtClean="0"/>
              <a:t>We will focus on the water and sanitation component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9E31A9-FFD1-4505-BD17-620AE4DC2B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dirty="0" smtClean="0"/>
              <a:t>Many of the existing latrines were temporary, vulnerable and difficult to use. It</a:t>
            </a:r>
            <a:r>
              <a:rPr lang="en-US" sz="1200" baseline="0" dirty="0" smtClean="0"/>
              <a:t> was very difficult to collect water from the river particularly in the dry season.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Most people with disabilities need to depend on their families for assistance using the toilet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2CC661-0E74-426A-9B09-241D91E99E33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BB224-C7BD-47F0-AEFC-5243C5F681B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dirty="0" smtClean="0"/>
              <a:t>Program was designed in consultation with the community, PWD, their</a:t>
            </a:r>
            <a:r>
              <a:rPr lang="en-AU" baseline="0" dirty="0" smtClean="0"/>
              <a:t> families and local government</a:t>
            </a:r>
          </a:p>
          <a:p>
            <a:pPr eaLnBrk="1" hangingPunct="1"/>
            <a:endParaRPr lang="en-AU" dirty="0" smtClean="0"/>
          </a:p>
          <a:p>
            <a:pPr eaLnBrk="1" hangingPunct="1"/>
            <a:r>
              <a:rPr lang="en-AU" dirty="0" smtClean="0"/>
              <a:t>A situational analysis was conducted to identify people with disabilities within their communities. People with disabilities were identified by project staff through information provided by community people and</a:t>
            </a:r>
            <a:r>
              <a:rPr lang="en-AU" baseline="0" dirty="0" smtClean="0"/>
              <a:t> home visits. The local partner NGO already had a relationship with the community and local government.</a:t>
            </a:r>
          </a:p>
          <a:p>
            <a:pPr eaLnBrk="1" hangingPunct="1"/>
            <a:endParaRPr lang="en-AU" baseline="0" dirty="0" smtClean="0"/>
          </a:p>
          <a:p>
            <a:pPr eaLnBrk="1" hangingPunct="1"/>
            <a:r>
              <a:rPr lang="en-AU" baseline="0" dirty="0" smtClean="0"/>
              <a:t>During situational analysis, people with disabilities were briefed on the project and encouraged to be involved.</a:t>
            </a:r>
          </a:p>
          <a:p>
            <a:pPr eaLnBrk="1" hangingPunct="1"/>
            <a:endParaRPr lang="en-AU" dirty="0" smtClean="0"/>
          </a:p>
          <a:p>
            <a:pPr eaLnBrk="1" hangingPunct="1"/>
            <a:r>
              <a:rPr lang="en-AU" dirty="0" smtClean="0"/>
              <a:t>One of the needs identified was access to safe water and sanitation during and after the disaster period.</a:t>
            </a:r>
          </a:p>
          <a:p>
            <a:pPr eaLnBrk="1" hangingPunct="1"/>
            <a:endParaRPr lang="en-AU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smtClean="0"/>
              <a:t>One person with a disability commented: </a:t>
            </a:r>
            <a:r>
              <a:rPr lang="en-GB" sz="2000" i="1" dirty="0" smtClean="0"/>
              <a:t>“we feel that our dignity is stripped each day when we need to use the toilet depending on others”</a:t>
            </a:r>
            <a:endParaRPr lang="en-AU" sz="1000" i="1" dirty="0" smtClean="0"/>
          </a:p>
          <a:p>
            <a:pPr eaLnBrk="1" hangingPunct="1"/>
            <a:endParaRPr lang="en-AU" dirty="0" smtClean="0"/>
          </a:p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35 assistive devices were provided to people with disability to improve their mobility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FD1083-A324-4357-A2AA-D67F45F9C44E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3A061-3571-43B5-A139-B6F46EBBEF2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18 accessible houses were constructed for PWD and their families, with accessible latrines and tube wells</a:t>
            </a:r>
          </a:p>
          <a:p>
            <a:pPr eaLnBrk="1" hangingPunct="1"/>
            <a:endParaRPr lang="en-AU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 schools were adapted to be accessible flood shelters with accessible latrines</a:t>
            </a:r>
          </a:p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Interesting toilet because it combines handrails with a removable seat which can be lifted up if it is not needed (question if the seat is strong enough.... It is also interesting</a:t>
            </a:r>
            <a:r>
              <a:rPr lang="en-AU" baseline="0" dirty="0" smtClean="0"/>
              <a:t> to note that there is still quite a bit step up to the toilet which may cause difficulties for people with mobility impairments - the handrails will help.</a:t>
            </a:r>
          </a:p>
          <a:p>
            <a:endParaRPr lang="en-AU" baseline="0" dirty="0" smtClean="0"/>
          </a:p>
          <a:p>
            <a:r>
              <a:rPr lang="en-AU" baseline="0" dirty="0" smtClean="0"/>
              <a:t>People with disabilities performed in street theatre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9E31A9-FFD1-4505-BD17-620AE4DC2B8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9E31A9-FFD1-4505-BD17-620AE4DC2B8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D5208-60BD-4431-A628-41DE6ED934B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ln/>
        </p:spPr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Project successfully included PWD by working </a:t>
            </a:r>
            <a:r>
              <a:rPr kumimoji="0" lang="en-US" sz="1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simultaneously with PWD to build their capacity and confidence to participate and with the community/local government to create a supportive environment: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PWD: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briefed on the project and encouraged to participate – used home visits if needed to find people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received training (as did other community members) on vulnerability and capacity assessment and basic principles of DRR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Provided with assistive devices (e.g. a tri-cycle) to enable their participation</a:t>
            </a:r>
            <a:r>
              <a:rPr kumimoji="0" lang="en-US" sz="1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Others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During community consultations/meetings PWD were actively encouraged to participate and their opinions requested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Training on disability inclusion was incorporated into existing training on DRR – provided to Union Disaster Management Committee and Ward Disaster Management committee and local government reps – explained the benefits of including PWD and helped create an enabling environment for PWD to participate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A 10% quota was established to ensure PWD were included in Ward disaster management committee, and position of vice president/assistant secretary was set aside for PWD (a 30% quota in place for female participants)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Spin-off benefits</a:t>
            </a:r>
          </a:p>
          <a:p>
            <a:r>
              <a:rPr lang="en-US" sz="2400" dirty="0" smtClean="0"/>
              <a:t>Local community is more receptive to considering the needs of PWD in general</a:t>
            </a:r>
          </a:p>
          <a:p>
            <a:r>
              <a:rPr lang="en-US" sz="2400" dirty="0" smtClean="0"/>
              <a:t>People with disabilities are now being included into other development projects in the area</a:t>
            </a:r>
          </a:p>
          <a:p>
            <a:r>
              <a:rPr lang="en-US" sz="2400" dirty="0" smtClean="0"/>
              <a:t>Dignity and self-esteem of PWD have improved because they feel they are making a worthwhile contribution to their communities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81269-4CE6-463F-A3DB-80EFD02EAB6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ln/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In the beginning people with disabilities were mostly seen by community as recipients rather than as contributors - The attitude of the community gradually started to change positively as the project focused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 on:</a:t>
            </a:r>
          </a:p>
          <a:p>
            <a:pPr eaLnBrk="1" hangingPunct="1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providing the community with appropriate information on disability</a:t>
            </a:r>
          </a:p>
          <a:p>
            <a:pPr eaLnBrk="1" hangingPunct="1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 creating opportunities to interact more with the people with disabilities</a:t>
            </a:r>
          </a:p>
          <a:p>
            <a:pPr eaLnBrk="1" hangingPunct="1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 promoting an environment where people with disabilities could demonstrate their potential. </a:t>
            </a:r>
          </a:p>
          <a:p>
            <a:pPr eaLnBrk="1" hangingPunct="1">
              <a:buFontTx/>
              <a:buNone/>
            </a:pPr>
            <a:endParaRPr lang="en-US" sz="1200" kern="1200" dirty="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It was difficult to include people with disabilities, particularly women, because they lacked confidence – they were</a:t>
            </a:r>
            <a:r>
              <a:rPr lang="en-US" sz="1200" baseline="0" dirty="0" smtClean="0"/>
              <a:t> more used to receiving services than making decisions. Spending time with them to encourage and support them was critical</a:t>
            </a:r>
            <a:endParaRPr lang="en-US" sz="1200" dirty="0" smtClean="0"/>
          </a:p>
          <a:p>
            <a:pPr eaLnBrk="1" hangingPunct="1">
              <a:buFontTx/>
              <a:buNone/>
            </a:pPr>
            <a:endParaRPr lang="en-US" sz="1200" kern="1200" dirty="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Environmental barriers restricted the participation of the people with disabilities. The local path becomes very muddy during rainy season; access becomes extremely difficult, and near to impossible for people with disabilities.  Assistive devices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 helped but this was still very difficult.</a:t>
            </a:r>
            <a:endParaRPr lang="en-AU" sz="1200" kern="1200" dirty="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  <a:p>
            <a:pPr eaLnBrk="1" hangingPunct="1">
              <a:buFontTx/>
              <a:buNone/>
            </a:pPr>
            <a:endParaRPr lang="en-AU" dirty="0" smtClean="0"/>
          </a:p>
          <a:p>
            <a:pPr eaLnBrk="1" hangingPunct="1">
              <a:buFontTx/>
              <a:buNone/>
            </a:pPr>
            <a:r>
              <a:rPr lang="en-AU" b="1" dirty="0" smtClean="0"/>
              <a:t>Any questions?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F1F1E0-F348-4137-ABF5-4C6EC33B860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Looked at a range of WASH infrastructure</a:t>
            </a:r>
            <a:r>
              <a:rPr lang="en-US" baseline="0" dirty="0" smtClean="0"/>
              <a:t> and how it is currently </a:t>
            </a:r>
            <a:r>
              <a:rPr lang="en-US" baseline="0" dirty="0" err="1" smtClean="0"/>
              <a:t>unaccessible</a:t>
            </a:r>
            <a:r>
              <a:rPr lang="en-US" baseline="0" dirty="0" smtClean="0"/>
              <a:t> for people with disabilities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Definition of disability as the interaction between somebody’s impairment and the environment that person lives in.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9E31A9-FFD1-4505-BD17-620AE4DC2B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AU" dirty="0" smtClean="0"/>
          </a:p>
          <a:p>
            <a:r>
              <a:rPr lang="en-AU" dirty="0" smtClean="0"/>
              <a:t>Hazel covered some of the basic theory last week about disability inclusive WASH – why it is important and some principles to consider</a:t>
            </a:r>
            <a:r>
              <a:rPr lang="en-AU" baseline="0" dirty="0" smtClean="0"/>
              <a:t> when designing programs</a:t>
            </a:r>
          </a:p>
          <a:p>
            <a:endParaRPr lang="en-AU" baseline="0" dirty="0" smtClean="0"/>
          </a:p>
          <a:p>
            <a:r>
              <a:rPr lang="en-AU" baseline="0" dirty="0" smtClean="0"/>
              <a:t>This session will expand on that content through three case studies that vary in terms of disability inclusion from a basic level, whereby people with disabilities are beneficiaries of the project to a more comprehensive approach whereby people with disabilities are active participants in the project.</a:t>
            </a:r>
          </a:p>
          <a:p>
            <a:endParaRPr lang="en-AU" dirty="0" smtClean="0"/>
          </a:p>
          <a:p>
            <a:r>
              <a:rPr lang="en-AU" dirty="0" smtClean="0"/>
              <a:t>If you have questions please raise your hand or please type</a:t>
            </a:r>
            <a:r>
              <a:rPr lang="en-AU" baseline="0" dirty="0" smtClean="0"/>
              <a:t> them into the chat – If I can’t answer them, I will contact the organisation that provided me with the case study and provide the answer on the online forum</a:t>
            </a:r>
            <a:endParaRPr lang="en-AU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620444-0F58-46A7-8799-45F42F879D1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9E31A9-FFD1-4505-BD17-620AE4DC2B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People with disabilities were selected as a target</a:t>
            </a:r>
            <a:r>
              <a:rPr lang="en-AU" baseline="0" dirty="0" smtClean="0"/>
              <a:t> group in this project because project staff identified that they had been excluded from previous projects. One person with a disability participated in identifying and selecting </a:t>
            </a:r>
            <a:r>
              <a:rPr lang="en-AU" dirty="0" smtClean="0"/>
              <a:t>40 households with a member with a disability.</a:t>
            </a:r>
          </a:p>
          <a:p>
            <a:endParaRPr lang="en-A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Received technical assistance from the Disabled Association of Zimbabwe to develop accessible toilets in schools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Water points were constructed close to households with a member</a:t>
            </a:r>
            <a:r>
              <a:rPr lang="en-AU" sz="1200" baseline="0" dirty="0" smtClean="0"/>
              <a:t> with a disability where possible</a:t>
            </a:r>
            <a:endParaRPr lang="en-AU" sz="1200" dirty="0" smtClean="0"/>
          </a:p>
          <a:p>
            <a:endParaRPr lang="en-A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Households with a member with a disability were targeted for monitoring to ensure that latrines had been designed in a user-friendly way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Village</a:t>
            </a:r>
            <a:r>
              <a:rPr lang="en-AU" baseline="0" dirty="0" smtClean="0"/>
              <a:t> health workers were trained in hygiene education for the project – this included training about the WASH needs of PWD in accessing WASH infrastructure.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9E31A9-FFD1-4505-BD17-620AE4DC2B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</a:t>
            </a:r>
            <a:r>
              <a:rPr lang="en-US" baseline="0" dirty="0" smtClean="0"/>
              <a:t> if anyone would like to comment on the strengths of this approach or whether they think anything was missing in terms of how the project sought to become disability-inclusive?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9E31A9-FFD1-4505-BD17-620AE4DC2B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Physical accessibility was a major barrier to PWD’s participation: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dirty="0" smtClean="0"/>
              <a:t> PWD could not </a:t>
            </a:r>
            <a:r>
              <a:rPr lang="en-AU" baseline="0" dirty="0" smtClean="0"/>
              <a:t>participate in the final project evaluation as no appropriate transport could be found to assist people to attend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1200" dirty="0" smtClean="0"/>
              <a:t> PWD not included in community consultations around the project’s design or in decision making roles through the project - PWD</a:t>
            </a:r>
            <a:r>
              <a:rPr lang="en-AU" baseline="0" dirty="0" smtClean="0"/>
              <a:t> not included in water point user committees – on reflection, the major barrier identified physical accessibility in that many PWD within the project area were either unable or did not feel able to leave their homes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 Community members were reluctant to change the locations of community gatherings / consultations that may have made it more accessible for </a:t>
            </a:r>
            <a:r>
              <a:rPr lang="en-AU" sz="1200" kern="1200" dirty="0" err="1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PwDs</a:t>
            </a:r>
            <a:r>
              <a:rPr lang="en-AU" sz="1200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 to attend, indicating that they did not recognise the benefits in consulting </a:t>
            </a:r>
            <a:r>
              <a:rPr lang="en-AU" sz="1200" kern="1200" dirty="0" err="1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PwDs</a:t>
            </a:r>
            <a:r>
              <a:rPr lang="en-AU" sz="1200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 The project was designed so that households needed to provide some labour and materials</a:t>
            </a:r>
            <a:r>
              <a:rPr lang="en-AU" sz="1200" kern="1200" baseline="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 for the construction of latrines – this was difficult for households with people with disabilities. Community was reluctant at first but with encouragement from local leadership eventually volunteered their time</a:t>
            </a:r>
            <a:endParaRPr lang="en-AU" sz="1200" kern="1200" dirty="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Lessons learnt: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 Through working with me to prepare this case study the World Vision team in Zimbabwe reflected</a:t>
            </a:r>
            <a:r>
              <a:rPr lang="en-AU" sz="1200" kern="1200" baseline="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 that while they thought this project was disability-inclusive (and it was to an extent), much more needed to be done to fully include PWD as participants rather than just beneficiaries.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AU" sz="1200" b="1" kern="1200" baseline="0" dirty="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Ask audience: What would you do differently?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AU" sz="1200" kern="1200" baseline="0" dirty="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200" kern="1200" baseline="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Additional activities that could have been considered include: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200" kern="1200" baseline="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 partnering with a DPO to undertake disability-awareness raising activities within the community and water point user committees to highlight why it is important for PWD to participate.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baseline="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200" kern="1200" baseline="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 Visiting households with PWD to encourage their involvement and working with them to identify and overcome barriers – PWD may need some training or support to feel confident to speak their opinions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kern="1200" baseline="0" dirty="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200" kern="1200" baseline="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 Partnering with a disability organisation or rehabilitation service provider to assist people to access assistive devices to improve their mobility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baseline="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9E31A9-FFD1-4505-BD17-620AE4DC2B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b="1" dirty="0" err="1" smtClean="0"/>
              <a:t>Kisarawe</a:t>
            </a:r>
            <a:r>
              <a:rPr lang="en-AU" b="1" dirty="0" smtClean="0"/>
              <a:t> Water, Sanitation &amp; Hygiene – Phase 2, Tanzania</a:t>
            </a:r>
          </a:p>
          <a:p>
            <a:r>
              <a:rPr lang="en-AU" dirty="0" smtClean="0"/>
              <a:t>Implemented by</a:t>
            </a:r>
            <a:r>
              <a:rPr lang="en-AU" baseline="0" dirty="0" smtClean="0"/>
              <a:t> </a:t>
            </a:r>
            <a:r>
              <a:rPr lang="en-AU" dirty="0" smtClean="0"/>
              <a:t>Plan Tanzania with support from Plan Australia</a:t>
            </a:r>
          </a:p>
          <a:p>
            <a:r>
              <a:rPr lang="en-AU" dirty="0" smtClean="0"/>
              <a:t>Timeframe: April 2009 – March 2012</a:t>
            </a:r>
          </a:p>
          <a:p>
            <a:pPr lvl="0">
              <a:buNone/>
            </a:pPr>
            <a:r>
              <a:rPr lang="en-AU" b="1" dirty="0" smtClean="0"/>
              <a:t>Project Objectives:</a:t>
            </a:r>
            <a:r>
              <a:rPr lang="en-AU" dirty="0" smtClean="0"/>
              <a:t> </a:t>
            </a:r>
          </a:p>
          <a:p>
            <a:r>
              <a:rPr lang="en-AU" dirty="0" smtClean="0"/>
              <a:t>Improved access to adequate supplies of safe water among 22,400 women, children and men</a:t>
            </a:r>
          </a:p>
          <a:p>
            <a:r>
              <a:rPr lang="en-AU" dirty="0" smtClean="0"/>
              <a:t>Increased adoption of hygiene and environmental sanitation practices in 55 villages.</a:t>
            </a:r>
          </a:p>
          <a:p>
            <a:r>
              <a:rPr lang="en-AU" dirty="0" smtClean="0"/>
              <a:t>Improved access to safe water supplies, sanitation facilities and increased adoption of environmental health practices in 12 schools.</a:t>
            </a:r>
          </a:p>
          <a:p>
            <a:r>
              <a:rPr lang="en-AU" dirty="0" smtClean="0"/>
              <a:t>Strengthened ability of Local Government and communities to sustainably lead, manage and implement District WASH initiatives.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9E31A9-FFD1-4505-BD17-620AE4DC2B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8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B20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AU"/>
          </a:p>
        </p:txBody>
      </p:sp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57150">
            <a:solidFill>
              <a:srgbClr val="F5A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  <p:pic>
        <p:nvPicPr>
          <p:cNvPr id="1031" name="Picture 18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54525" y="341313"/>
            <a:ext cx="2278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5AA00"/>
        </a:buClr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5AA00"/>
        </a:buClr>
        <a:buFont typeface="Times" pitchFamily="18" charset="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5AA00"/>
        </a:buClr>
        <a:buFont typeface="Times" pitchFamily="18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5AA00"/>
        </a:buClr>
        <a:buFont typeface="Times" pitchFamily="18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5AA00"/>
        </a:buClr>
        <a:buFont typeface="Times" pitchFamily="18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5AA00"/>
        </a:buClr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5AA00"/>
        </a:buClr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5AA00"/>
        </a:buClr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5AA00"/>
        </a:buClr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Presentation%20for%20NGOAB/Video/WDMC%20Trg.m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191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4313" y="2928938"/>
            <a:ext cx="8358187" cy="192881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B20600"/>
                </a:solidFill>
                <a:latin typeface="Myriad Web Pro" pitchFamily="34" charset="0"/>
              </a:rPr>
              <a:t>Disability Inclusion within WASH Programs</a:t>
            </a:r>
            <a:br>
              <a:rPr lang="en-US" dirty="0" smtClean="0">
                <a:solidFill>
                  <a:srgbClr val="B20600"/>
                </a:solidFill>
                <a:latin typeface="Myriad Web Pro" pitchFamily="34" charset="0"/>
              </a:rPr>
            </a:br>
            <a:r>
              <a:rPr lang="en-US" dirty="0" smtClean="0">
                <a:solidFill>
                  <a:srgbClr val="B20600"/>
                </a:solidFill>
                <a:latin typeface="Myriad Web Pro" pitchFamily="34" charset="0"/>
              </a:rPr>
              <a:t>Case studies</a:t>
            </a:r>
            <a:r>
              <a:rPr lang="en-US" sz="3400" dirty="0" smtClean="0">
                <a:solidFill>
                  <a:srgbClr val="B20600"/>
                </a:solidFill>
                <a:latin typeface="Myriad Web Pro" pitchFamily="34" charset="0"/>
              </a:rPr>
              <a:t/>
            </a:r>
            <a:br>
              <a:rPr lang="en-US" sz="3400" dirty="0" smtClean="0">
                <a:solidFill>
                  <a:srgbClr val="B20600"/>
                </a:solidFill>
                <a:latin typeface="Myriad Web Pro" pitchFamily="34" charset="0"/>
              </a:rPr>
            </a:br>
            <a:endParaRPr lang="en-US" dirty="0" smtClean="0">
              <a:latin typeface="Myriad Web Pro" pitchFamily="34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724400"/>
            <a:ext cx="8137525" cy="1441450"/>
          </a:xfrm>
        </p:spPr>
        <p:txBody>
          <a:bodyPr/>
          <a:lstStyle/>
          <a:p>
            <a:pPr eaLnBrk="1" hangingPunct="1"/>
            <a:endParaRPr lang="en-AU" sz="1400" dirty="0" smtClean="0"/>
          </a:p>
          <a:p>
            <a:pPr eaLnBrk="1" hangingPunct="1"/>
            <a:r>
              <a:rPr lang="en-AU" sz="2000" dirty="0" smtClean="0">
                <a:solidFill>
                  <a:srgbClr val="B20600"/>
                </a:solidFill>
              </a:rPr>
              <a:t>Clare Hanley</a:t>
            </a:r>
          </a:p>
          <a:p>
            <a:pPr eaLnBrk="1" hangingPunct="1"/>
            <a:r>
              <a:rPr lang="en-AU" sz="2000" dirty="0" smtClean="0">
                <a:solidFill>
                  <a:srgbClr val="B20600"/>
                </a:solidFill>
              </a:rPr>
              <a:t>CBM-Nossal Partnership for Disability Inclusive Development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548063" y="61769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 l="74809" b="8531"/>
          <a:stretch>
            <a:fillRect/>
          </a:stretch>
        </p:blipFill>
        <p:spPr bwMode="auto">
          <a:xfrm>
            <a:off x="5364163" y="292100"/>
            <a:ext cx="37433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892" y="620713"/>
            <a:ext cx="43561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Context for PWD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200" b="1" dirty="0" smtClean="0"/>
              <a:t>Baseline study conducted by Youth Disabled Development Foundation</a:t>
            </a:r>
            <a:r>
              <a:rPr lang="en-AU" sz="2200" dirty="0" smtClean="0"/>
              <a:t>:</a:t>
            </a:r>
          </a:p>
          <a:p>
            <a:r>
              <a:rPr lang="en-AU" sz="2200" dirty="0" smtClean="0"/>
              <a:t>144 people with disabilities identified </a:t>
            </a:r>
          </a:p>
          <a:p>
            <a:r>
              <a:rPr lang="en-AU" sz="2200" dirty="0" smtClean="0"/>
              <a:t>Water and sanitation facilities inadequate for PWD at household and community level</a:t>
            </a:r>
          </a:p>
          <a:p>
            <a:r>
              <a:rPr lang="en-AU" sz="2200" dirty="0" smtClean="0"/>
              <a:t>Difficulties reported in accessing toilets</a:t>
            </a:r>
          </a:p>
          <a:p>
            <a:r>
              <a:rPr lang="en-AU" sz="2200" dirty="0" smtClean="0"/>
              <a:t>A mix of positive attitudes towards PWD and negative – particularly toward albinos</a:t>
            </a:r>
          </a:p>
          <a:p>
            <a:r>
              <a:rPr lang="en-AU" sz="2200" dirty="0" smtClean="0"/>
              <a:t>Limited awareness about rights of PWD</a:t>
            </a:r>
          </a:p>
          <a:p>
            <a:pPr>
              <a:buNone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Strategies for</a:t>
            </a:r>
            <a:br>
              <a:rPr lang="en-AU" dirty="0" smtClean="0">
                <a:solidFill>
                  <a:srgbClr val="C00000"/>
                </a:solidFill>
              </a:rPr>
            </a:br>
            <a:r>
              <a:rPr lang="en-AU" dirty="0" smtClean="0">
                <a:solidFill>
                  <a:srgbClr val="C00000"/>
                </a:solidFill>
              </a:rPr>
              <a:t> inclusion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1200"/>
            <a:ext cx="5400600" cy="252792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sz="2200" dirty="0" smtClean="0"/>
              <a:t>Baseline assessment</a:t>
            </a:r>
          </a:p>
          <a:p>
            <a:pPr>
              <a:spcBef>
                <a:spcPts val="600"/>
              </a:spcBef>
            </a:pPr>
            <a:r>
              <a:rPr lang="en-AU" sz="2200" dirty="0" smtClean="0"/>
              <a:t>School WASH facilities were designed to be disability-accessible using WEDC handbook</a:t>
            </a:r>
          </a:p>
          <a:p>
            <a:pPr>
              <a:spcBef>
                <a:spcPts val="600"/>
              </a:spcBef>
            </a:pPr>
            <a:r>
              <a:rPr lang="en-AU" sz="2200" dirty="0" smtClean="0"/>
              <a:t>Disability awareness training conducted</a:t>
            </a:r>
          </a:p>
          <a:p>
            <a:endParaRPr lang="en-AU" dirty="0"/>
          </a:p>
        </p:txBody>
      </p:sp>
      <p:pic>
        <p:nvPicPr>
          <p:cNvPr id="5" name="Picture 4" descr="Photo Tanzania project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96968"/>
            <a:ext cx="3312368" cy="2624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120" y="508518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Photo: Plan</a:t>
            </a:r>
          </a:p>
          <a:p>
            <a:r>
              <a:rPr lang="en-US" sz="1200" i="1" dirty="0" smtClean="0">
                <a:latin typeface="+mn-lt"/>
              </a:rPr>
              <a:t>Newly constructed universally-designed school latrines</a:t>
            </a:r>
            <a:endParaRPr lang="en-US" sz="1200" i="1" dirty="0">
              <a:latin typeface="+mn-lt"/>
            </a:endParaRPr>
          </a:p>
        </p:txBody>
      </p:sp>
      <p:pic>
        <p:nvPicPr>
          <p:cNvPr id="7" name="Picture 6" descr="Photo Tanzania project 2.jpg"/>
          <p:cNvPicPr>
            <a:picLocks noChangeAspect="1"/>
          </p:cNvPicPr>
          <p:nvPr/>
        </p:nvPicPr>
        <p:blipFill>
          <a:blip r:embed="rId4" cstate="print"/>
          <a:srcRect l="14919" t="8252" b="16504"/>
          <a:stretch>
            <a:fillRect/>
          </a:stretch>
        </p:blipFill>
        <p:spPr>
          <a:xfrm>
            <a:off x="2483768" y="4149080"/>
            <a:ext cx="2880320" cy="1822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3768" y="57332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Photo: Plan</a:t>
            </a:r>
          </a:p>
          <a:p>
            <a:r>
              <a:rPr lang="en-A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Plan Tanzania WASH Advisor ‘testing’ latrine block with a student</a:t>
            </a:r>
            <a:endParaRPr lang="en-US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67544" y="40466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Strategies for</a:t>
            </a:r>
            <a:b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inclusion cont..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772816"/>
            <a:ext cx="8208912" cy="2023864"/>
          </a:xfrm>
        </p:spPr>
        <p:txBody>
          <a:bodyPr/>
          <a:lstStyle/>
          <a:p>
            <a:r>
              <a:rPr lang="en-AU" sz="2000" dirty="0" smtClean="0"/>
              <a:t>Partnership with SHIVYAYAWATA (Disabled Person’s Organisation)</a:t>
            </a:r>
          </a:p>
          <a:p>
            <a:r>
              <a:rPr lang="en-AU" sz="2000" dirty="0" smtClean="0"/>
              <a:t>Drama was used to raise awareness about disability and gender within communities (with support from DPO)</a:t>
            </a:r>
          </a:p>
          <a:p>
            <a:endParaRPr lang="en-AU" dirty="0"/>
          </a:p>
        </p:txBody>
      </p:sp>
      <p:pic>
        <p:nvPicPr>
          <p:cNvPr id="7" name="Picture 6" descr="Photo Tanzania project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212976"/>
            <a:ext cx="3923928" cy="26159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4008" y="3284984"/>
            <a:ext cx="42484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5AA00"/>
              </a:buClr>
              <a:buFont typeface="Times" pitchFamily="18" charset="0"/>
              <a:buChar char="•"/>
            </a:pPr>
            <a:r>
              <a:rPr lang="en-AU" sz="2000" dirty="0" smtClean="0">
                <a:latin typeface="+mn-lt"/>
              </a:rPr>
              <a:t>Gender and disability champions were nominated from different stakeholder groups – local government, teachers, community members, Plan Tanzania staff</a:t>
            </a:r>
          </a:p>
          <a:p>
            <a:pPr>
              <a:spcBef>
                <a:spcPct val="20000"/>
              </a:spcBef>
              <a:buClr>
                <a:srgbClr val="F5AA00"/>
              </a:buClr>
            </a:pPr>
            <a:r>
              <a:rPr lang="en-AU" sz="2000" b="1" i="1" dirty="0" smtClean="0">
                <a:latin typeface="+mn-lt"/>
              </a:rPr>
              <a:t>What are the strengths of this approach?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558924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Photo: Plan</a:t>
            </a:r>
          </a:p>
          <a:p>
            <a:r>
              <a:rPr lang="en-US" sz="1200" i="1" dirty="0" smtClean="0">
                <a:latin typeface="+mn-lt"/>
              </a:rPr>
              <a:t>Plan Tanzania, IGN-K and SHIVYAWATA after a meeting</a:t>
            </a:r>
            <a:endParaRPr lang="en-US" sz="12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3814192" cy="1143000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Challenges and lessons to date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Getting PWD into decision making processes – committees etc.</a:t>
            </a:r>
          </a:p>
          <a:p>
            <a:r>
              <a:rPr lang="en-AU" dirty="0" smtClean="0"/>
              <a:t>Building the capacity of households to construct accessible toilets</a:t>
            </a:r>
          </a:p>
          <a:p>
            <a:r>
              <a:rPr lang="en-AU" dirty="0" smtClean="0"/>
              <a:t>Changing attitudes – this doesn’t happen overnight </a:t>
            </a:r>
          </a:p>
          <a:p>
            <a:pPr lvl="1"/>
            <a:r>
              <a:rPr lang="en-AU" dirty="0" smtClean="0"/>
              <a:t>find champions within the community – both people with a disability and others</a:t>
            </a:r>
          </a:p>
          <a:p>
            <a:pPr lvl="1"/>
            <a:r>
              <a:rPr lang="en-AU" dirty="0" smtClean="0"/>
              <a:t>Provide consistent messages in a range of different formats  over a long period of time to allow people to think, process and respond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55650" y="609600"/>
            <a:ext cx="3529013" cy="1143000"/>
          </a:xfrm>
        </p:spPr>
        <p:txBody>
          <a:bodyPr/>
          <a:lstStyle/>
          <a:p>
            <a:r>
              <a:rPr lang="en-US" dirty="0" smtClean="0">
                <a:solidFill>
                  <a:srgbClr val="B20600"/>
                </a:solidFill>
              </a:rPr>
              <a:t>Case study 3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18450" cy="41148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Disability Inclusive disaster preparedness in Bangladesh</a:t>
            </a:r>
          </a:p>
          <a:p>
            <a:pPr>
              <a:defRPr/>
            </a:pPr>
            <a:r>
              <a:rPr lang="en-US" dirty="0" smtClean="0"/>
              <a:t>Implemented by Centre for Disability </a:t>
            </a:r>
            <a:r>
              <a:rPr lang="en-US" dirty="0" smtClean="0"/>
              <a:t>in</a:t>
            </a:r>
            <a:r>
              <a:rPr lang="en-US" dirty="0" smtClean="0"/>
              <a:t> </a:t>
            </a:r>
            <a:r>
              <a:rPr lang="en-US" dirty="0" smtClean="0"/>
              <a:t>Development (CDD) with local NGO </a:t>
            </a:r>
            <a:r>
              <a:rPr lang="en-US" dirty="0" err="1" smtClean="0"/>
              <a:t>Gono</a:t>
            </a:r>
            <a:r>
              <a:rPr lang="en-US" dirty="0" smtClean="0"/>
              <a:t> </a:t>
            </a:r>
            <a:r>
              <a:rPr lang="en-US" dirty="0" err="1" smtClean="0"/>
              <a:t>Unnayan</a:t>
            </a:r>
            <a:r>
              <a:rPr lang="en-US" dirty="0" smtClean="0"/>
              <a:t> Kendra (GUK)</a:t>
            </a:r>
          </a:p>
          <a:p>
            <a:pPr>
              <a:defRPr/>
            </a:pPr>
            <a:r>
              <a:rPr lang="en-US" dirty="0" smtClean="0"/>
              <a:t>Funded by CBM Australia and others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Objective 1: </a:t>
            </a:r>
            <a:r>
              <a:rPr lang="en-US" dirty="0" smtClean="0"/>
              <a:t>To pilot a project on Inclusive Disaster Preparedness within the local communities of </a:t>
            </a:r>
            <a:r>
              <a:rPr lang="en-US" dirty="0" err="1" smtClean="0"/>
              <a:t>Gaibanda</a:t>
            </a:r>
            <a:r>
              <a:rPr lang="en-US" dirty="0" smtClean="0"/>
              <a:t> district (Bangladesh), capturing lessons learnt and best practice principles.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 sub-component of this project was to improve water and sanitation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AU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B20600"/>
                </a:solidFill>
              </a:rPr>
              <a:t>Context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7989888" cy="39604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Flood is very common for people in the region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The water and sanitation infrastructure and facilities in the project area were largely poor and unhygienic.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The local community used water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from tube wells, ponds and the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river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Neither the latrines or tube wells had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been constructed considering the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needs of people with disabilities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During flood, most of the latrines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and tube wells became submerged</a:t>
            </a:r>
          </a:p>
          <a:p>
            <a:endParaRPr lang="en-US" sz="14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1811" t="14623" r="9280" b="7874"/>
          <a:stretch>
            <a:fillRect/>
          </a:stretch>
        </p:blipFill>
        <p:spPr bwMode="auto">
          <a:xfrm>
            <a:off x="5220072" y="3212976"/>
            <a:ext cx="3616869" cy="266429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20072" y="563163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Photo: CDD</a:t>
            </a:r>
          </a:p>
          <a:p>
            <a:r>
              <a:rPr lang="en-US" sz="1200" i="1" dirty="0" smtClean="0">
                <a:latin typeface="+mn-lt"/>
              </a:rPr>
              <a:t>A typical latrine in the project area</a:t>
            </a:r>
            <a:endParaRPr lang="en-US" sz="12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6262688" cy="1143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GB" sz="2400" dirty="0" smtClean="0">
                <a:solidFill>
                  <a:srgbClr val="B20600"/>
                </a:solidFill>
              </a:rPr>
              <a:t>Program Design</a:t>
            </a:r>
            <a:endParaRPr lang="en-AU" sz="2400" dirty="0" smtClean="0">
              <a:solidFill>
                <a:srgbClr val="B206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9" y="1700213"/>
            <a:ext cx="5040808" cy="4608512"/>
          </a:xfrm>
        </p:spPr>
        <p:txBody>
          <a:bodyPr/>
          <a:lstStyle/>
          <a:p>
            <a:pPr marL="355600" lvl="1" indent="-268288" eaLnBrk="1" hangingPunct="1">
              <a:defRPr/>
            </a:pPr>
            <a:r>
              <a:rPr lang="en-GB" sz="2000" dirty="0" smtClean="0"/>
              <a:t>Program was designed in consultation with community</a:t>
            </a:r>
          </a:p>
          <a:p>
            <a:pPr marL="355600" lvl="1" indent="-268288" eaLnBrk="1" hangingPunct="1">
              <a:buNone/>
              <a:defRPr/>
            </a:pPr>
            <a:endParaRPr lang="en-GB" sz="2000" dirty="0" smtClean="0"/>
          </a:p>
          <a:p>
            <a:pPr marL="355600" lvl="1" indent="-268288" eaLnBrk="1" hangingPunct="1">
              <a:defRPr/>
            </a:pPr>
            <a:r>
              <a:rPr lang="en-GB" sz="2000" dirty="0" smtClean="0"/>
              <a:t>A situational analysis was conducted to identify people with disabilities within the community and determine their needs</a:t>
            </a:r>
          </a:p>
          <a:p>
            <a:pPr marL="355600" lvl="1" indent="-268288" eaLnBrk="1" hangingPunct="1">
              <a:buNone/>
              <a:defRPr/>
            </a:pPr>
            <a:endParaRPr lang="en-GB" sz="2000" dirty="0" smtClean="0"/>
          </a:p>
          <a:p>
            <a:pPr marL="355600" lvl="1" indent="-268288" eaLnBrk="1" hangingPunct="1">
              <a:defRPr/>
            </a:pPr>
            <a:r>
              <a:rPr lang="en-GB" sz="2000" dirty="0" smtClean="0"/>
              <a:t>One person with a disability commented: </a:t>
            </a:r>
            <a:r>
              <a:rPr lang="en-GB" sz="2000" i="1" dirty="0" smtClean="0"/>
              <a:t>“we feel that our dignity is stripped each day when we need to use the toilet depending on others”</a:t>
            </a:r>
            <a:endParaRPr lang="en-AU" sz="1000" i="1" dirty="0" smtClean="0"/>
          </a:p>
          <a:p>
            <a:pPr eaLnBrk="1" hangingPunct="1">
              <a:buFont typeface="Times" pitchFamily="18" charset="0"/>
              <a:buNone/>
              <a:defRPr/>
            </a:pPr>
            <a:endParaRPr lang="en-AU" sz="2000" b="1" dirty="0" smtClean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556792"/>
            <a:ext cx="271230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SC08523"/>
          <p:cNvPicPr>
            <a:picLocks noChangeAspect="1" noChangeArrowheads="1"/>
          </p:cNvPicPr>
          <p:nvPr/>
        </p:nvPicPr>
        <p:blipFill>
          <a:blip r:embed="rId4" cstate="print"/>
          <a:srcRect l="17717"/>
          <a:stretch>
            <a:fillRect/>
          </a:stretch>
        </p:blipFill>
        <p:spPr bwMode="auto">
          <a:xfrm>
            <a:off x="5580112" y="4005064"/>
            <a:ext cx="2736304" cy="225655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80112" y="3399383"/>
            <a:ext cx="280831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latin typeface="+mn-lt"/>
              </a:rPr>
              <a:t>Photo: CDD</a:t>
            </a:r>
          </a:p>
          <a:p>
            <a:pPr>
              <a:spcBef>
                <a:spcPts val="600"/>
              </a:spcBef>
            </a:pPr>
            <a:r>
              <a:rPr lang="en-US" sz="1200" i="1" dirty="0" smtClean="0">
                <a:latin typeface="+mn-lt"/>
              </a:rPr>
              <a:t>Community consultations</a:t>
            </a:r>
            <a:endParaRPr lang="en-US" sz="1200" i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602128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latin typeface="+mn-lt"/>
              </a:rPr>
              <a:t>Photo: CDD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23850" y="609600"/>
            <a:ext cx="4392613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Key activities/Outputs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3707904" y="1844824"/>
            <a:ext cx="4680520" cy="2304256"/>
          </a:xfrm>
        </p:spPr>
        <p:txBody>
          <a:bodyPr/>
          <a:lstStyle/>
          <a:p>
            <a:pPr marL="268288" indent="-268288"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</a:pPr>
            <a:r>
              <a:rPr lang="en-US" sz="2000" dirty="0" smtClean="0"/>
              <a:t>Training on disability awareness provided to Disaster Management Committees</a:t>
            </a:r>
          </a:p>
          <a:p>
            <a:pPr marL="268288" indent="-268288"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</a:pPr>
            <a:r>
              <a:rPr lang="en-US" sz="2000" dirty="0" smtClean="0"/>
              <a:t>Vulnerability and capacity assessment completed in communities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	</a:t>
            </a:r>
          </a:p>
        </p:txBody>
      </p:sp>
      <p:pic>
        <p:nvPicPr>
          <p:cNvPr id="6" name="Picture 9" descr="DSC0218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2952328" cy="192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2204864"/>
            <a:ext cx="30963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Photo: CDD</a:t>
            </a:r>
          </a:p>
          <a:p>
            <a:pPr algn="r"/>
            <a:endParaRPr lang="en-US" sz="1200" dirty="0" smtClean="0">
              <a:solidFill>
                <a:schemeClr val="bg1"/>
              </a:solidFill>
              <a:latin typeface="+mj-lt"/>
            </a:endParaRPr>
          </a:p>
          <a:p>
            <a:pPr algn="r"/>
            <a:endParaRPr lang="en-US" sz="1200" dirty="0" smtClean="0">
              <a:latin typeface="+mn-lt"/>
            </a:endParaRPr>
          </a:p>
          <a:p>
            <a:pPr algn="r"/>
            <a:endParaRPr lang="en-US" sz="1200" dirty="0" smtClean="0">
              <a:latin typeface="+mn-lt"/>
            </a:endParaRPr>
          </a:p>
          <a:p>
            <a:pPr algn="r"/>
            <a:endParaRPr lang="en-US" sz="1200" dirty="0" smtClean="0">
              <a:latin typeface="+mn-lt"/>
            </a:endParaRPr>
          </a:p>
          <a:p>
            <a:pPr algn="r"/>
            <a:endParaRPr lang="en-US" sz="1200" dirty="0" smtClean="0">
              <a:latin typeface="+mn-lt"/>
            </a:endParaRPr>
          </a:p>
          <a:p>
            <a:pPr algn="r"/>
            <a:endParaRPr lang="en-US" sz="1200" dirty="0" smtClean="0">
              <a:latin typeface="+mn-lt"/>
            </a:endParaRPr>
          </a:p>
          <a:p>
            <a:pPr algn="r"/>
            <a:endParaRPr lang="en-US" sz="1200" dirty="0" smtClean="0">
              <a:latin typeface="+mn-lt"/>
            </a:endParaRPr>
          </a:p>
          <a:p>
            <a:pPr algn="r"/>
            <a:endParaRPr lang="en-US" sz="1200" dirty="0" smtClean="0">
              <a:latin typeface="+mn-lt"/>
            </a:endParaRPr>
          </a:p>
          <a:p>
            <a:pPr algn="r"/>
            <a:endParaRPr lang="en-US" sz="1200" dirty="0" smtClean="0">
              <a:latin typeface="+mn-lt"/>
            </a:endParaRPr>
          </a:p>
          <a:p>
            <a:pPr algn="r"/>
            <a:endParaRPr lang="en-US" sz="800" dirty="0" smtClean="0">
              <a:latin typeface="+mn-lt"/>
            </a:endParaRPr>
          </a:p>
          <a:p>
            <a:r>
              <a:rPr lang="en-US" sz="1200" i="1" dirty="0" smtClean="0">
                <a:latin typeface="+mn-lt"/>
              </a:rPr>
              <a:t>Disability awareness training to Ward Disaster Management Committee</a:t>
            </a:r>
            <a:endParaRPr lang="en-US" sz="1200" i="1" dirty="0">
              <a:latin typeface="+mn-lt"/>
            </a:endParaRPr>
          </a:p>
        </p:txBody>
      </p:sp>
      <p:pic>
        <p:nvPicPr>
          <p:cNvPr id="12" name="Picture 16" descr="DSC_0062"/>
          <p:cNvPicPr>
            <a:picLocks noChangeAspect="1" noChangeArrowheads="1"/>
          </p:cNvPicPr>
          <p:nvPr/>
        </p:nvPicPr>
        <p:blipFill>
          <a:blip r:embed="rId5" cstate="print"/>
          <a:srcRect l="37012" t="12952" b="15306"/>
          <a:stretch>
            <a:fillRect/>
          </a:stretch>
        </p:blipFill>
        <p:spPr bwMode="auto">
          <a:xfrm>
            <a:off x="5724128" y="3861048"/>
            <a:ext cx="3038549" cy="209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899592" y="4869160"/>
            <a:ext cx="4536504" cy="1152128"/>
          </a:xfrm>
          <a:prstGeom prst="rect">
            <a:avLst/>
          </a:prstGeom>
        </p:spPr>
        <p:txBody>
          <a:bodyPr/>
          <a:lstStyle/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5AA00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assistive devices were provided to people with disability to improve their mobility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5AA00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2120" y="573325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+mn-lt"/>
              </a:rPr>
              <a:t>Photo: CDD</a:t>
            </a:r>
          </a:p>
          <a:p>
            <a:r>
              <a:rPr lang="en-US" sz="1200" i="1" dirty="0" smtClean="0">
                <a:latin typeface="+mn-lt"/>
              </a:rPr>
              <a:t>A community member with a new assistive device</a:t>
            </a:r>
            <a:endParaRPr lang="en-US" sz="12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850" y="609600"/>
            <a:ext cx="4392613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activities/Outputs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Cont..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750" y="1916113"/>
            <a:ext cx="7272610" cy="1368871"/>
          </a:xfrm>
          <a:prstGeom prst="rect">
            <a:avLst/>
          </a:prstGeom>
        </p:spPr>
        <p:txBody>
          <a:bodyPr/>
          <a:lstStyle/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5AA00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accessible houses were constructed for PWD and their families</a:t>
            </a:r>
          </a:p>
          <a:p>
            <a:pPr marL="88900" marR="0" lvl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5AA00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 schools were adapted to be accessible flood shelters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5AA00"/>
              </a:buClr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pic>
        <p:nvPicPr>
          <p:cNvPr id="5" name="Picture 12" descr="DSC_0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68960"/>
            <a:ext cx="4248472" cy="283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4005064"/>
            <a:ext cx="4896544" cy="136887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5AA00"/>
              </a:buClr>
              <a:buSzTx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5AA00"/>
              </a:buClr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1560" y="2996952"/>
            <a:ext cx="3744416" cy="2376264"/>
          </a:xfrm>
          <a:prstGeom prst="rect">
            <a:avLst/>
          </a:prstGeom>
        </p:spPr>
        <p:txBody>
          <a:bodyPr/>
          <a:lstStyle/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5AA00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5AA00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48 accessible tube wells installed or adapted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5AA00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61516"/>
            <a:ext cx="2952328" cy="195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576" y="5807005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           Photo: 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</a:rPr>
              <a:t>Shumon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Ahmed/CDD</a:t>
            </a:r>
          </a:p>
          <a:p>
            <a:r>
              <a:rPr lang="en-US" sz="1200" i="1" dirty="0" smtClean="0">
                <a:latin typeface="+mn-lt"/>
              </a:rPr>
              <a:t>A young women using a tube well in her home              </a:t>
            </a:r>
            <a:endParaRPr lang="en-US" sz="1200" i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652537"/>
            <a:ext cx="424847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           		     	       </a:t>
            </a:r>
            <a:r>
              <a:rPr lang="en-US" sz="1200" dirty="0" smtClean="0">
                <a:latin typeface="+mn-lt"/>
              </a:rPr>
              <a:t>Photo: CDD</a:t>
            </a:r>
          </a:p>
          <a:p>
            <a:pPr>
              <a:spcBef>
                <a:spcPts val="600"/>
              </a:spcBef>
            </a:pPr>
            <a:r>
              <a:rPr lang="en-US" sz="1200" i="1" dirty="0" smtClean="0">
                <a:latin typeface="+mn-lt"/>
              </a:rPr>
              <a:t>An accessible community tube well</a:t>
            </a:r>
            <a:endParaRPr lang="en-US" sz="1200" i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MG_21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2348880"/>
            <a:ext cx="442418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520" y="1916832"/>
            <a:ext cx="39604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spcAft>
                <a:spcPts val="1200"/>
              </a:spcAft>
              <a:buClr>
                <a:srgbClr val="F5AA00"/>
              </a:buClr>
              <a:buFont typeface="Times" pitchFamily="18" charset="0"/>
              <a:buChar char="•"/>
              <a:defRPr/>
            </a:pPr>
            <a:r>
              <a:rPr lang="en-US" sz="2000" kern="0" dirty="0" smtClean="0">
                <a:latin typeface="+mn-lt"/>
              </a:rPr>
              <a:t>A rescue boat with an accessible toilet was designed and constructed</a:t>
            </a:r>
          </a:p>
          <a:p>
            <a:pPr marL="177800" lvl="0" indent="-177800">
              <a:spcAft>
                <a:spcPts val="1200"/>
              </a:spcAft>
              <a:buClr>
                <a:srgbClr val="F5AA00"/>
              </a:buClr>
              <a:buFont typeface="Times" pitchFamily="18" charset="0"/>
              <a:buChar char="•"/>
              <a:defRPr/>
            </a:pPr>
            <a:r>
              <a:rPr lang="en-US" sz="2000" kern="0" dirty="0" smtClean="0">
                <a:latin typeface="+mn-lt"/>
              </a:rPr>
              <a:t>Street theatre was used to raise awareness about disaster risk reduction and disability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76672"/>
            <a:ext cx="4392613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activities/Outputs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Cont..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5877272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           		     	       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Photo: CDD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517232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           		     	       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Photo: CDD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7984" y="5055567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Photo: CDD</a:t>
            </a:r>
          </a:p>
          <a:p>
            <a:r>
              <a:rPr lang="en-US" sz="1200" i="1" dirty="0" smtClean="0">
                <a:latin typeface="+mn-lt"/>
              </a:rPr>
              <a:t>Accessible toilet on the new rescue boat</a:t>
            </a:r>
            <a:endParaRPr lang="en-US" sz="12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What type of organisation are you from?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400" dirty="0" smtClean="0"/>
              <a:t>A: An organisation implementing projects in the field (e.g. local NGO)</a:t>
            </a:r>
          </a:p>
          <a:p>
            <a:pPr>
              <a:buNone/>
            </a:pPr>
            <a:r>
              <a:rPr lang="en-US" sz="2400" dirty="0" smtClean="0"/>
              <a:t>B: An organisation supporting others to implement projects (e.g. international NGO)</a:t>
            </a:r>
          </a:p>
          <a:p>
            <a:pPr>
              <a:buNone/>
            </a:pPr>
            <a:r>
              <a:rPr lang="en-US" sz="2400" dirty="0" smtClean="0"/>
              <a:t>C: A donor organisation (e.g. government)</a:t>
            </a:r>
          </a:p>
          <a:p>
            <a:pPr>
              <a:buNone/>
            </a:pPr>
            <a:r>
              <a:rPr lang="en-US" sz="2400" dirty="0" smtClean="0"/>
              <a:t>D: A research institute</a:t>
            </a:r>
          </a:p>
          <a:p>
            <a:pPr>
              <a:buNone/>
            </a:pPr>
            <a:r>
              <a:rPr lang="en-US" sz="2400" dirty="0" smtClean="0"/>
              <a:t>E: Other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850" y="609600"/>
            <a:ext cx="4392613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Participation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people with disabilities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750" y="1916113"/>
            <a:ext cx="7992690" cy="3961159"/>
          </a:xfrm>
          <a:prstGeom prst="rect">
            <a:avLst/>
          </a:prstGeom>
        </p:spPr>
        <p:txBody>
          <a:bodyPr/>
          <a:lstStyle/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5AA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noProof="0" dirty="0" smtClean="0">
                <a:latin typeface="+mn-lt"/>
              </a:rPr>
              <a:t>PWD not just beneficiaries but included as active participants in the project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5AA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noProof="0" dirty="0" smtClean="0">
                <a:latin typeface="+mn-lt"/>
              </a:rPr>
              <a:t>PWD and other community members sensitized to disaster risk reduction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5AA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noProof="0" dirty="0" smtClean="0">
                <a:latin typeface="+mn-lt"/>
              </a:rPr>
              <a:t>Members of Disaster Management Committees were trained in disability awareness and disability inclusive DRR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5AA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noProof="0" dirty="0" smtClean="0">
                <a:latin typeface="+mn-lt"/>
              </a:rPr>
              <a:t>PWD included in management structures:  Ward Disaster Management Committee and WASH taskforce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5AA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Broader spin-off benefits for PWD and the community</a:t>
            </a:r>
            <a:endParaRPr lang="en-US" sz="2000" kern="0" noProof="0" dirty="0" smtClean="0">
              <a:latin typeface="+mn-lt"/>
            </a:endParaRPr>
          </a:p>
          <a:p>
            <a:pPr marL="635000" lvl="1" indent="-177800">
              <a:spcAft>
                <a:spcPts val="1200"/>
              </a:spcAft>
              <a:buClr>
                <a:srgbClr val="F5AA00"/>
              </a:buClr>
              <a:buFont typeface="Arial" pitchFamily="34" charset="0"/>
              <a:buChar char="•"/>
              <a:defRPr/>
            </a:pPr>
            <a:endParaRPr lang="en-US" sz="1800" kern="0" noProof="0" dirty="0" smtClean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5AA00"/>
              </a:buClr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the beginning, people with disabilities were seen by the community as beneficiaries in need of charity not contributors</a:t>
            </a:r>
          </a:p>
          <a:p>
            <a:endParaRPr lang="en-US" sz="1000" dirty="0" smtClean="0"/>
          </a:p>
          <a:p>
            <a:r>
              <a:rPr lang="en-US" sz="2400" dirty="0" smtClean="0"/>
              <a:t>It was difficult to include people with disabilities, particularly women, because they lacked confidence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400" dirty="0" smtClean="0"/>
              <a:t>Environmental barriers restricted people’s participation particularly in the wet season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609600"/>
            <a:ext cx="4392613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Challenges and lessons learnt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609600"/>
            <a:ext cx="4392613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Key Messages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750" y="1916113"/>
            <a:ext cx="7992690" cy="3961159"/>
          </a:xfrm>
          <a:prstGeom prst="rect">
            <a:avLst/>
          </a:prstGeom>
        </p:spPr>
        <p:txBody>
          <a:bodyPr/>
          <a:lstStyle/>
          <a:p>
            <a:pPr marL="635000" lvl="1" indent="-177800">
              <a:spcAft>
                <a:spcPts val="1200"/>
              </a:spcAft>
              <a:buClr>
                <a:srgbClr val="F5AA00"/>
              </a:buClr>
              <a:buFont typeface="Arial" pitchFamily="34" charset="0"/>
              <a:buChar char="•"/>
              <a:defRPr/>
            </a:pPr>
            <a:endParaRPr lang="en-US" sz="1800" kern="0" noProof="0" dirty="0" smtClean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5AA00"/>
              </a:buClr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85800" y="1700808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AA00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different levels of inclusion – some is better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 none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AA00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Think about inclusion of PWD as active participants and in decision making process, not just as beneficiaries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AA00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Partner with DPOs or other disability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organisations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AA00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US" kern="0" dirty="0" smtClean="0">
                <a:latin typeface="+mn-lt"/>
              </a:rPr>
              <a:t>Consider people with disabilities in project design from the start rather than trying to retrofit inclusion into the design.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AA00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US" kern="0" dirty="0" smtClean="0">
                <a:latin typeface="+mn-lt"/>
              </a:rPr>
              <a:t>Remember the twin </a:t>
            </a:r>
            <a:r>
              <a:rPr lang="en-US" kern="0" smtClean="0">
                <a:latin typeface="+mn-lt"/>
              </a:rPr>
              <a:t>track approach </a:t>
            </a:r>
            <a:endParaRPr lang="en-US" kern="0" dirty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AA00"/>
              </a:buClr>
              <a:buSzTx/>
              <a:buFont typeface="Times" pitchFamily="18" charset="0"/>
              <a:buChar char="•"/>
              <a:tabLst/>
              <a:defRPr/>
            </a:pPr>
            <a:endParaRPr lang="en-US" kern="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24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Revision from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last week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Picture 6" descr="C:\Documents and Settings\cvhej\My Documents\My Pictures\Sri Lanka photos\Handicap International\Picture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556792"/>
            <a:ext cx="2160240" cy="286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1188" y="1773238"/>
            <a:ext cx="5689004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3538" marR="0" lvl="0" indent="-3635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AA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 WASH</a:t>
            </a:r>
            <a:r>
              <a:rPr kumimoji="0" lang="en-A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infrastructure</a:t>
            </a:r>
            <a:endParaRPr kumimoji="0" lang="en-A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5AA00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</a:t>
            </a:r>
            <a:r>
              <a:rPr kumimoji="0" lang="en-A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disability and social </a:t>
            </a:r>
            <a:r>
              <a:rPr lang="en-AU" kern="0" dirty="0" smtClean="0">
                <a:latin typeface="+mn-lt"/>
              </a:rPr>
              <a:t>model of disability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5AA00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Barriers to inclusion – physical,</a:t>
            </a:r>
            <a:r>
              <a:rPr kumimoji="0" lang="en-A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attitudinal, institutional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AA00"/>
              </a:buClr>
              <a:buSzTx/>
              <a:buFont typeface="Times" pitchFamily="18" charset="0"/>
              <a:buChar char="•"/>
              <a:tabLst/>
              <a:defRPr/>
            </a:pPr>
            <a:r>
              <a:rPr lang="en-AU" kern="0" noProof="0" dirty="0" smtClean="0">
                <a:latin typeface="+mn-lt"/>
              </a:rPr>
              <a:t>Strategies to </a:t>
            </a:r>
            <a:endParaRPr lang="en-AU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AA00"/>
              </a:buClr>
              <a:buSzTx/>
              <a:tabLst/>
              <a:defRPr/>
            </a:pPr>
            <a:r>
              <a:rPr lang="en-AU" kern="0" noProof="0" dirty="0" smtClean="0">
                <a:latin typeface="+mn-lt"/>
              </a:rPr>
              <a:t>	overcome barriers</a:t>
            </a:r>
            <a:endParaRPr kumimoji="0" lang="en-A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ADD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933056"/>
            <a:ext cx="3024336" cy="24207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76056" y="4149080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latin typeface="+mn-lt"/>
              </a:rPr>
              <a:t>Photo: HI Sri Lanka</a:t>
            </a:r>
          </a:p>
          <a:p>
            <a:pPr algn="r"/>
            <a:endParaRPr lang="en-US" sz="1200" i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6093296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Photo: ADD Ghana</a:t>
            </a:r>
          </a:p>
          <a:p>
            <a:pPr algn="r"/>
            <a:endParaRPr lang="en-US" sz="1200" i="1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3529013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B20600"/>
                </a:solidFill>
              </a:rPr>
              <a:t>Structure of this session</a:t>
            </a:r>
            <a:endParaRPr lang="en-US" sz="240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188" y="1773238"/>
            <a:ext cx="7847012" cy="4679950"/>
          </a:xfrm>
        </p:spPr>
        <p:txBody>
          <a:bodyPr/>
          <a:lstStyle/>
          <a:p>
            <a:pPr marL="0" indent="0">
              <a:buFont typeface="Times" pitchFamily="18" charset="0"/>
              <a:buNone/>
              <a:defRPr/>
            </a:pPr>
            <a:r>
              <a:rPr lang="en-AU" sz="2400" dirty="0" smtClean="0"/>
              <a:t>Three case studies of programs that have taken a disability-inclusive approach:</a:t>
            </a:r>
          </a:p>
          <a:p>
            <a:pPr marL="0" indent="0">
              <a:buFont typeface="Times" pitchFamily="18" charset="0"/>
              <a:buNone/>
              <a:defRPr/>
            </a:pPr>
            <a:r>
              <a:rPr lang="en-AU" sz="2400" dirty="0" smtClean="0"/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en-AU" sz="2400" dirty="0" smtClean="0"/>
              <a:t>Zimbabwe: </a:t>
            </a:r>
            <a:r>
              <a:rPr lang="en-AU" sz="2400" dirty="0" err="1" smtClean="0"/>
              <a:t>Muzarabani</a:t>
            </a:r>
            <a:r>
              <a:rPr lang="en-AU" sz="2400" dirty="0" smtClean="0"/>
              <a:t> WASH Project – World Vision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 smtClean="0"/>
              <a:t>Tanzania: </a:t>
            </a:r>
            <a:r>
              <a:rPr lang="en-AU" sz="2400" dirty="0" err="1" smtClean="0"/>
              <a:t>Kisarawe</a:t>
            </a:r>
            <a:r>
              <a:rPr lang="en-AU" sz="2400" dirty="0" smtClean="0"/>
              <a:t> Water, Sanitation &amp; Hygiene  Project Phase 2 – Plan International</a:t>
            </a:r>
            <a:endParaRPr lang="en-US" sz="2400" dirty="0" smtClean="0"/>
          </a:p>
          <a:p>
            <a:pPr>
              <a:spcAft>
                <a:spcPts val="600"/>
              </a:spcAft>
              <a:defRPr/>
            </a:pPr>
            <a:r>
              <a:rPr lang="en-AU" sz="2400" dirty="0" smtClean="0"/>
              <a:t>Bangladesh: Disability Inclusive Disaster Preparedness Project – Centre for Disability </a:t>
            </a:r>
            <a:r>
              <a:rPr lang="en-AU" sz="2400" dirty="0" smtClean="0"/>
              <a:t>in</a:t>
            </a:r>
            <a:r>
              <a:rPr lang="en-AU" sz="2400" dirty="0" smtClean="0"/>
              <a:t> </a:t>
            </a:r>
            <a:r>
              <a:rPr lang="en-AU" sz="2400" dirty="0" smtClean="0"/>
              <a:t>Development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Case study 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2000" b="1" dirty="0" err="1" smtClean="0"/>
              <a:t>Mazarabani</a:t>
            </a:r>
            <a:r>
              <a:rPr lang="en-US" sz="2000" b="1" dirty="0" smtClean="0"/>
              <a:t> WASH Project Zimbabwe</a:t>
            </a:r>
          </a:p>
          <a:p>
            <a:pPr>
              <a:buNone/>
            </a:pPr>
            <a:r>
              <a:rPr lang="en-US" sz="2000" dirty="0" smtClean="0"/>
              <a:t>Implemented by World Vision with funding from AusAID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AU" sz="2000" u="sng" dirty="0" smtClean="0"/>
              <a:t>Objective</a:t>
            </a:r>
            <a:r>
              <a:rPr lang="en-AU" sz="2000" dirty="0" smtClean="0"/>
              <a:t>: to improve the health and quality of life amongst  poor and vulnerable children and communities by improving access to water, sanitation services and promotion of good hygiene practices.</a:t>
            </a:r>
          </a:p>
          <a:p>
            <a:pPr>
              <a:spcBef>
                <a:spcPts val="800"/>
              </a:spcBef>
              <a:buNone/>
            </a:pPr>
            <a:r>
              <a:rPr lang="en-AU" sz="2000" dirty="0" smtClean="0"/>
              <a:t> </a:t>
            </a:r>
            <a:r>
              <a:rPr lang="en-AU" sz="2000" u="sng" dirty="0" smtClean="0"/>
              <a:t>Key Activities:</a:t>
            </a:r>
          </a:p>
          <a:p>
            <a:r>
              <a:rPr lang="en-AU" sz="2000" dirty="0" smtClean="0"/>
              <a:t>VIP latrines constructed with hand washing facilities in households and schools </a:t>
            </a:r>
          </a:p>
          <a:p>
            <a:r>
              <a:rPr lang="en-AU" sz="2000" dirty="0" smtClean="0"/>
              <a:t>Construction and rehabilitation boreholes and wells</a:t>
            </a:r>
          </a:p>
          <a:p>
            <a:r>
              <a:rPr lang="en-AU" sz="2000" dirty="0" smtClean="0"/>
              <a:t>Participatory Health and Hygiene Education (PHHE) sessions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3670176" cy="1143000"/>
          </a:xfrm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Strategies for Inclusion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4896544" cy="316835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 smtClean="0"/>
              <a:t>Prioritised households with a person with a disability for latrine construction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 smtClean="0"/>
              <a:t>Received technical assistance from the Disabled Association of Zimbabwe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 smtClean="0"/>
              <a:t>Water points constructed close to households with a member with a disability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2000" dirty="0" smtClean="0"/>
          </a:p>
          <a:p>
            <a:endParaRPr lang="en-AU" dirty="0"/>
          </a:p>
        </p:txBody>
      </p:sp>
      <p:pic>
        <p:nvPicPr>
          <p:cNvPr id="6" name="Picture 5" descr="WASH EOP 268.jpg"/>
          <p:cNvPicPr>
            <a:picLocks noChangeAspect="1"/>
          </p:cNvPicPr>
          <p:nvPr/>
        </p:nvPicPr>
        <p:blipFill>
          <a:blip r:embed="rId3" cstate="print"/>
          <a:srcRect l="12331" r="4781" b="6711"/>
          <a:stretch>
            <a:fillRect/>
          </a:stretch>
        </p:blipFill>
        <p:spPr>
          <a:xfrm>
            <a:off x="5364088" y="1700808"/>
            <a:ext cx="3457813" cy="2918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4869160"/>
            <a:ext cx="8820472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5AA00"/>
              </a:buClr>
              <a:buFont typeface="Times" pitchFamily="18" charset="0"/>
              <a:buChar char="•"/>
            </a:pPr>
            <a:r>
              <a:rPr lang="en-AU" sz="2000" dirty="0" smtClean="0">
                <a:latin typeface="+mn-lt"/>
              </a:rPr>
              <a:t>Households with a member with a disability were targeted for monitoring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5AA00"/>
              </a:buClr>
              <a:buFont typeface="Times" pitchFamily="18" charset="0"/>
              <a:buChar char="•"/>
            </a:pPr>
            <a:r>
              <a:rPr lang="en-AU" sz="2000" dirty="0" smtClean="0">
                <a:latin typeface="+mn-lt"/>
              </a:rPr>
              <a:t>Hygiene education training for village health workers included information on disability-inclusive WASH</a:t>
            </a:r>
          </a:p>
          <a:p>
            <a:endParaRPr lang="en-A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365104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Photo: World Vision</a:t>
            </a:r>
          </a:p>
          <a:p>
            <a:pPr algn="r"/>
            <a:endParaRPr lang="en-US" sz="1200" i="1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2400" cy="1143000"/>
          </a:xfrm>
        </p:spPr>
        <p:txBody>
          <a:bodyPr/>
          <a:lstStyle/>
          <a:p>
            <a:r>
              <a:rPr lang="en-AU" sz="2400" dirty="0" smtClean="0">
                <a:solidFill>
                  <a:srgbClr val="C00000"/>
                </a:solidFill>
              </a:rPr>
              <a:t>Outcomes</a:t>
            </a:r>
            <a:endParaRPr lang="en-AU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3814192" cy="4114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 smtClean="0"/>
              <a:t>Disability accessible WASH infrastructure</a:t>
            </a:r>
            <a:endParaRPr lang="en-AU" sz="2000" dirty="0"/>
          </a:p>
        </p:txBody>
      </p:sp>
      <p:pic>
        <p:nvPicPr>
          <p:cNvPr id="4" name="Picture 3" descr="Netiwe 2.jpg"/>
          <p:cNvPicPr>
            <a:picLocks noChangeAspect="1"/>
          </p:cNvPicPr>
          <p:nvPr/>
        </p:nvPicPr>
        <p:blipFill>
          <a:blip r:embed="rId3" cstate="print"/>
          <a:srcRect l="3523" t="1342" r="4278" b="5369"/>
          <a:stretch>
            <a:fillRect/>
          </a:stretch>
        </p:blipFill>
        <p:spPr>
          <a:xfrm>
            <a:off x="4286225" y="1772816"/>
            <a:ext cx="4857775" cy="3686407"/>
          </a:xfrm>
          <a:prstGeom prst="rect">
            <a:avLst/>
          </a:prstGeom>
        </p:spPr>
      </p:pic>
      <p:pic>
        <p:nvPicPr>
          <p:cNvPr id="5" name="Picture 4" descr="WASH EOP 2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789040"/>
            <a:ext cx="3131840" cy="2348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5976" y="5229200"/>
            <a:ext cx="478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Photo: World Vision</a:t>
            </a:r>
          </a:p>
          <a:p>
            <a:pPr algn="r"/>
            <a:endParaRPr lang="en-US" sz="1200" i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1200" i="1" dirty="0" smtClean="0">
                <a:latin typeface="+mn-lt"/>
              </a:rPr>
              <a:t>A community member testing access to a newly constructed latrine</a:t>
            </a:r>
            <a:endParaRPr lang="en-US" sz="1200" i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5877272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i="1" dirty="0" smtClean="0">
                <a:solidFill>
                  <a:schemeClr val="bg1"/>
                </a:solidFill>
                <a:latin typeface="+mn-lt"/>
              </a:rPr>
              <a:t>Photo: World 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3670176" cy="1143000"/>
          </a:xfrm>
        </p:spPr>
        <p:txBody>
          <a:bodyPr/>
          <a:lstStyle/>
          <a:p>
            <a:r>
              <a:rPr lang="en-AU" sz="2400" dirty="0" smtClean="0">
                <a:solidFill>
                  <a:srgbClr val="C00000"/>
                </a:solidFill>
              </a:rPr>
              <a:t>Challenges and lessons learnt</a:t>
            </a:r>
            <a:endParaRPr lang="en-AU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AU" sz="2000" b="1" dirty="0" smtClean="0"/>
              <a:t>Challenges</a:t>
            </a:r>
          </a:p>
          <a:p>
            <a:r>
              <a:rPr lang="en-AU" sz="2000" dirty="0" smtClean="0"/>
              <a:t>Physical accessibility was a major barrier</a:t>
            </a:r>
          </a:p>
          <a:p>
            <a:r>
              <a:rPr lang="en-AU" sz="2000" dirty="0" smtClean="0"/>
              <a:t>PWD not included in community consultations or in decision making roles</a:t>
            </a:r>
          </a:p>
          <a:p>
            <a:r>
              <a:rPr lang="en-AU" sz="2000" dirty="0" smtClean="0"/>
              <a:t>Difficult to mobilise the community to assist in constructing latrines </a:t>
            </a:r>
          </a:p>
          <a:p>
            <a:pPr>
              <a:buNone/>
            </a:pPr>
            <a:endParaRPr lang="en-AU" sz="2000" dirty="0" smtClean="0"/>
          </a:p>
          <a:p>
            <a:pPr>
              <a:buNone/>
            </a:pPr>
            <a:r>
              <a:rPr lang="en-AU" sz="2000" b="1" dirty="0" smtClean="0"/>
              <a:t>Lessons learnt</a:t>
            </a:r>
          </a:p>
          <a:p>
            <a:r>
              <a:rPr lang="en-AU" sz="2000" dirty="0" smtClean="0"/>
              <a:t>People with disabilities were beneficiaries of the project but not active participants</a:t>
            </a:r>
          </a:p>
          <a:p>
            <a:r>
              <a:rPr lang="en-AU" sz="2000" dirty="0" smtClean="0"/>
              <a:t>Additional steps/activities may need to be incorporated into future projects to increase inclusion. </a:t>
            </a:r>
          </a:p>
          <a:p>
            <a:r>
              <a:rPr lang="en-AU" sz="2000" b="1" i="1" dirty="0" smtClean="0"/>
              <a:t>What would you do differently?</a:t>
            </a:r>
            <a:endParaRPr lang="en-A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Case study 2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sz="2000" b="1" dirty="0" err="1" smtClean="0"/>
              <a:t>Kisarawe</a:t>
            </a:r>
            <a:r>
              <a:rPr lang="en-AU" sz="2000" b="1" dirty="0" smtClean="0"/>
              <a:t> Water, Sanitation &amp; Hygiene – Phase 2, Tanzania</a:t>
            </a:r>
          </a:p>
          <a:p>
            <a:r>
              <a:rPr lang="en-AU" sz="2000" dirty="0" smtClean="0"/>
              <a:t>Plan Tanzania with support from Plan Australia</a:t>
            </a:r>
          </a:p>
          <a:p>
            <a:pPr lvl="0">
              <a:buNone/>
            </a:pPr>
            <a:r>
              <a:rPr lang="en-AU" sz="2000" b="1" dirty="0" smtClean="0"/>
              <a:t>Project Objectives:</a:t>
            </a:r>
            <a:r>
              <a:rPr lang="en-AU" sz="2000" dirty="0" smtClean="0"/>
              <a:t> </a:t>
            </a:r>
          </a:p>
          <a:p>
            <a:r>
              <a:rPr lang="en-AU" sz="2000" dirty="0" smtClean="0"/>
              <a:t>Improved access to adequate supplies of safe water</a:t>
            </a:r>
          </a:p>
          <a:p>
            <a:r>
              <a:rPr lang="en-AU" sz="2000" dirty="0" smtClean="0"/>
              <a:t>Increased adoption of hygiene and environmental sanitation practices.</a:t>
            </a:r>
          </a:p>
          <a:p>
            <a:r>
              <a:rPr lang="en-AU" sz="2000" dirty="0" smtClean="0"/>
              <a:t>Improved access to safe WASH facilities and increased adoption of environmental health practices in schools.</a:t>
            </a:r>
          </a:p>
          <a:p>
            <a:r>
              <a:rPr lang="en-AU" sz="2000" dirty="0" smtClean="0"/>
              <a:t>Strengthened ability of Local Government and communities to sustainably lead, manage and implement District WASH initiatives.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75E14EA2883440A5C31EF8D755B644" ma:contentTypeVersion="0" ma:contentTypeDescription="Create a new document." ma:contentTypeScope="" ma:versionID="b3fc64a7555fc79f69083fec4b9f921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639D9D7-F2FE-4361-BD10-5271E69E3D3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9175F55E-4835-4950-8475-B09E53B232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2C9248-3F07-47A2-9D2C-96A1434C9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34A7B783-2C64-484F-95E1-0CE7E116CA27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7164</TotalTime>
  <Words>3219</Words>
  <Application>Microsoft Office PowerPoint</Application>
  <PresentationFormat>On-screen Show (4:3)</PresentationFormat>
  <Paragraphs>352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Disability Inclusion within WASH Programs Case studies </vt:lpstr>
      <vt:lpstr>Slide 2</vt:lpstr>
      <vt:lpstr>Revision from last week</vt:lpstr>
      <vt:lpstr>Structure of this session</vt:lpstr>
      <vt:lpstr>Case study 1</vt:lpstr>
      <vt:lpstr>Strategies for Inclusion</vt:lpstr>
      <vt:lpstr>Outcomes</vt:lpstr>
      <vt:lpstr>Challenges and lessons learnt</vt:lpstr>
      <vt:lpstr>Case study 2</vt:lpstr>
      <vt:lpstr>Context for PWD</vt:lpstr>
      <vt:lpstr>Strategies for  inclusion</vt:lpstr>
      <vt:lpstr>Slide 12</vt:lpstr>
      <vt:lpstr>Challenges and lessons to date</vt:lpstr>
      <vt:lpstr>Case study 3</vt:lpstr>
      <vt:lpstr>Context</vt:lpstr>
      <vt:lpstr>Program Design</vt:lpstr>
      <vt:lpstr>Key activities/Outputs</vt:lpstr>
      <vt:lpstr>Slide 18</vt:lpstr>
      <vt:lpstr>Slide 19</vt:lpstr>
      <vt:lpstr>Slide 20</vt:lpstr>
      <vt:lpstr>Slide 21</vt:lpstr>
      <vt:lpstr>Slide 22</vt:lpstr>
    </vt:vector>
  </TitlesOfParts>
  <Company>Burnett 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 Overview</dc:title>
  <dc:creator>Helen Jones</dc:creator>
  <cp:lastModifiedBy>chanley</cp:lastModifiedBy>
  <cp:revision>613</cp:revision>
  <cp:lastPrinted>2007-08-22T17:14:22Z</cp:lastPrinted>
  <dcterms:created xsi:type="dcterms:W3CDTF">2007-08-07T14:47:50Z</dcterms:created>
  <dcterms:modified xsi:type="dcterms:W3CDTF">2011-12-19T21:55:51Z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