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85" r:id="rId2"/>
    <p:sldId id="256" r:id="rId3"/>
    <p:sldId id="279" r:id="rId4"/>
    <p:sldId id="257" r:id="rId5"/>
    <p:sldId id="290" r:id="rId6"/>
    <p:sldId id="286" r:id="rId7"/>
    <p:sldId id="280" r:id="rId8"/>
    <p:sldId id="282" r:id="rId9"/>
    <p:sldId id="283" r:id="rId10"/>
    <p:sldId id="284" r:id="rId11"/>
    <p:sldId id="275" r:id="rId12"/>
    <p:sldId id="287" r:id="rId13"/>
    <p:sldId id="267" r:id="rId14"/>
    <p:sldId id="288" r:id="rId15"/>
    <p:sldId id="268" r:id="rId16"/>
    <p:sldId id="291" r:id="rId17"/>
    <p:sldId id="271" r:id="rId18"/>
    <p:sldId id="272" r:id="rId19"/>
    <p:sldId id="289" r:id="rId20"/>
    <p:sldId id="292" r:id="rId21"/>
    <p:sldId id="270" r:id="rId22"/>
    <p:sldId id="261" r:id="rId23"/>
    <p:sldId id="266" r:id="rId24"/>
    <p:sldId id="277" r:id="rId25"/>
    <p:sldId id="293" r:id="rId26"/>
    <p:sldId id="259" r:id="rId27"/>
    <p:sldId id="260" r:id="rId28"/>
    <p:sldId id="294" r:id="rId29"/>
    <p:sldId id="264" r:id="rId30"/>
    <p:sldId id="281" r:id="rId31"/>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ina Schmich" initials="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CC"/>
    <a:srgbClr val="FF66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882" autoAdjust="0"/>
  </p:normalViewPr>
  <p:slideViewPr>
    <p:cSldViewPr>
      <p:cViewPr>
        <p:scale>
          <a:sx n="90" d="100"/>
          <a:sy n="90" d="100"/>
        </p:scale>
        <p:origin x="-816"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A6B38-35FC-4806-8FE9-60558354716A}"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AU"/>
        </a:p>
      </dgm:t>
    </dgm:pt>
    <dgm:pt modelId="{1E0CDADA-BFE6-4E74-93A3-317521732AEF}">
      <dgm:prSet phldrT="[Text]" custT="1"/>
      <dgm:spPr/>
      <dgm:t>
        <a:bodyPr/>
        <a:lstStyle/>
        <a:p>
          <a:r>
            <a:rPr lang="en-AU" sz="2000" dirty="0" smtClean="0">
              <a:latin typeface="Arial" pitchFamily="34" charset="0"/>
              <a:cs typeface="Arial" pitchFamily="34" charset="0"/>
            </a:rPr>
            <a:t>Individual, Family, Community</a:t>
          </a:r>
        </a:p>
        <a:p>
          <a:r>
            <a:rPr lang="en-AU" sz="2000" dirty="0" smtClean="0">
              <a:latin typeface="Arial" pitchFamily="34" charset="0"/>
              <a:cs typeface="Arial" pitchFamily="34" charset="0"/>
            </a:rPr>
            <a:t>WASH Needs</a:t>
          </a:r>
          <a:endParaRPr lang="en-AU" sz="2000" dirty="0">
            <a:latin typeface="Arial" pitchFamily="34" charset="0"/>
            <a:cs typeface="Arial" pitchFamily="34" charset="0"/>
          </a:endParaRPr>
        </a:p>
      </dgm:t>
    </dgm:pt>
    <dgm:pt modelId="{8529AE7A-788C-4C1B-9447-9D0FC3C09F64}" type="parTrans" cxnId="{CA361A5C-DBBC-45F5-93BF-D40B25E35384}">
      <dgm:prSet/>
      <dgm:spPr/>
      <dgm:t>
        <a:bodyPr/>
        <a:lstStyle/>
        <a:p>
          <a:endParaRPr lang="en-AU"/>
        </a:p>
      </dgm:t>
    </dgm:pt>
    <dgm:pt modelId="{65A0D25F-10FD-4778-BA11-1D704E049EFF}" type="sibTrans" cxnId="{CA361A5C-DBBC-45F5-93BF-D40B25E35384}">
      <dgm:prSet/>
      <dgm:spPr/>
      <dgm:t>
        <a:bodyPr/>
        <a:lstStyle/>
        <a:p>
          <a:endParaRPr lang="en-AU"/>
        </a:p>
      </dgm:t>
    </dgm:pt>
    <dgm:pt modelId="{46333758-E85D-4544-9338-2E387C32E588}">
      <dgm:prSet phldrT="[Text]" custT="1"/>
      <dgm:spPr/>
      <dgm:t>
        <a:bodyPr/>
        <a:lstStyle/>
        <a:p>
          <a:r>
            <a:rPr lang="en-AU" sz="2400" b="1" dirty="0" smtClean="0">
              <a:latin typeface="Arial" pitchFamily="34" charset="0"/>
              <a:cs typeface="Arial" pitchFamily="34" charset="0"/>
            </a:rPr>
            <a:t>ACCESS to ADEQUATE AMOUNTS of GOOD QUALITY WATER </a:t>
          </a:r>
          <a:r>
            <a:rPr lang="en-AU" sz="2400" dirty="0" smtClean="0">
              <a:latin typeface="Arial" pitchFamily="34" charset="0"/>
              <a:cs typeface="Arial" pitchFamily="34" charset="0"/>
            </a:rPr>
            <a:t>for: drinking; taking ARVs; food preparation;            </a:t>
          </a:r>
          <a:r>
            <a:rPr lang="en-AU" sz="2400" b="1" dirty="0" smtClean="0">
              <a:solidFill>
                <a:srgbClr val="FF0000"/>
              </a:solidFill>
              <a:latin typeface="Arial" pitchFamily="34" charset="0"/>
              <a:cs typeface="Arial" pitchFamily="34" charset="0"/>
            </a:rPr>
            <a:t>? replacement feeding; </a:t>
          </a:r>
          <a:r>
            <a:rPr lang="en-AU" sz="2400" dirty="0" smtClean="0">
              <a:latin typeface="Arial" pitchFamily="34" charset="0"/>
              <a:cs typeface="Arial" pitchFamily="34" charset="0"/>
            </a:rPr>
            <a:t>washing clothes; personal hygiene</a:t>
          </a:r>
          <a:endParaRPr lang="en-AU" sz="2400" dirty="0">
            <a:latin typeface="Arial" pitchFamily="34" charset="0"/>
            <a:cs typeface="Arial" pitchFamily="34" charset="0"/>
          </a:endParaRPr>
        </a:p>
      </dgm:t>
    </dgm:pt>
    <dgm:pt modelId="{B8DC7707-5C80-4781-AFA9-727965E6C8D4}" type="parTrans" cxnId="{B27442AC-79ED-49F1-A49C-629FAB35B78F}">
      <dgm:prSet/>
      <dgm:spPr/>
      <dgm:t>
        <a:bodyPr/>
        <a:lstStyle/>
        <a:p>
          <a:endParaRPr lang="en-AU"/>
        </a:p>
      </dgm:t>
    </dgm:pt>
    <dgm:pt modelId="{86F3FA32-B966-484F-90AB-C821F9E807DA}" type="sibTrans" cxnId="{B27442AC-79ED-49F1-A49C-629FAB35B78F}">
      <dgm:prSet/>
      <dgm:spPr/>
      <dgm:t>
        <a:bodyPr/>
        <a:lstStyle/>
        <a:p>
          <a:endParaRPr lang="en-AU"/>
        </a:p>
      </dgm:t>
    </dgm:pt>
    <dgm:pt modelId="{FBEDB11B-0AB6-4177-B6E4-3449EC75C374}">
      <dgm:prSet phldrT="[Text]" custT="1"/>
      <dgm:spPr/>
      <dgm:t>
        <a:bodyPr/>
        <a:lstStyle/>
        <a:p>
          <a:r>
            <a:rPr lang="en-AU" sz="2400" b="1" dirty="0" smtClean="0">
              <a:latin typeface="Arial" pitchFamily="34" charset="0"/>
              <a:cs typeface="Arial" pitchFamily="34" charset="0"/>
            </a:rPr>
            <a:t>ACCESS to SANITATION </a:t>
          </a:r>
          <a:r>
            <a:rPr lang="en-AU" sz="2400" dirty="0" smtClean="0">
              <a:latin typeface="Arial" pitchFamily="34" charset="0"/>
              <a:cs typeface="Arial" pitchFamily="34" charset="0"/>
            </a:rPr>
            <a:t>for safe handling and disposal of faeces and items soaked with menstrual blood</a:t>
          </a:r>
          <a:endParaRPr lang="en-AU" sz="2400" dirty="0">
            <a:latin typeface="Arial" pitchFamily="34" charset="0"/>
            <a:cs typeface="Arial" pitchFamily="34" charset="0"/>
          </a:endParaRPr>
        </a:p>
      </dgm:t>
    </dgm:pt>
    <dgm:pt modelId="{CF41CEB4-C014-4C43-800E-595EB3D194ED}" type="parTrans" cxnId="{8BB80B86-413F-431C-8F34-87F929180B84}">
      <dgm:prSet/>
      <dgm:spPr/>
      <dgm:t>
        <a:bodyPr/>
        <a:lstStyle/>
        <a:p>
          <a:endParaRPr lang="en-AU">
            <a:solidFill>
              <a:srgbClr val="002060"/>
            </a:solidFill>
          </a:endParaRPr>
        </a:p>
      </dgm:t>
    </dgm:pt>
    <dgm:pt modelId="{8F7F740E-C0A1-4F6B-BD7F-A8865A26FD1A}" type="sibTrans" cxnId="{8BB80B86-413F-431C-8F34-87F929180B84}">
      <dgm:prSet/>
      <dgm:spPr/>
      <dgm:t>
        <a:bodyPr/>
        <a:lstStyle/>
        <a:p>
          <a:endParaRPr lang="en-AU"/>
        </a:p>
      </dgm:t>
    </dgm:pt>
    <dgm:pt modelId="{BCBDA6F4-CC5A-4B1E-9898-9E47AA8739E5}">
      <dgm:prSet phldrT="[Text]" custT="1"/>
      <dgm:spPr/>
      <dgm:t>
        <a:bodyPr/>
        <a:lstStyle/>
        <a:p>
          <a:r>
            <a:rPr lang="en-AU" sz="2400" b="1" dirty="0" smtClean="0">
              <a:latin typeface="Arial" pitchFamily="34" charset="0"/>
              <a:cs typeface="Arial" pitchFamily="34" charset="0"/>
            </a:rPr>
            <a:t>HYGIENE: </a:t>
          </a:r>
        </a:p>
        <a:p>
          <a:r>
            <a:rPr lang="en-AU" sz="2400" dirty="0" smtClean="0">
              <a:latin typeface="Arial" pitchFamily="34" charset="0"/>
              <a:cs typeface="Arial" pitchFamily="34" charset="0"/>
            </a:rPr>
            <a:t>hand washing; menstrual management; food hygiene.</a:t>
          </a:r>
          <a:endParaRPr lang="en-AU" sz="2400" dirty="0">
            <a:latin typeface="Arial" pitchFamily="34" charset="0"/>
            <a:cs typeface="Arial" pitchFamily="34" charset="0"/>
          </a:endParaRPr>
        </a:p>
      </dgm:t>
    </dgm:pt>
    <dgm:pt modelId="{FF93FB9D-AF2C-43DA-92CA-881123ADE77B}" type="parTrans" cxnId="{E5F61E22-0395-4DE8-B3A1-B1137BA8FD34}">
      <dgm:prSet/>
      <dgm:spPr/>
      <dgm:t>
        <a:bodyPr/>
        <a:lstStyle/>
        <a:p>
          <a:endParaRPr lang="en-AU"/>
        </a:p>
      </dgm:t>
    </dgm:pt>
    <dgm:pt modelId="{8D8BA64C-9293-431D-9D74-6D8C35DBCCBF}" type="sibTrans" cxnId="{E5F61E22-0395-4DE8-B3A1-B1137BA8FD34}">
      <dgm:prSet/>
      <dgm:spPr/>
      <dgm:t>
        <a:bodyPr/>
        <a:lstStyle/>
        <a:p>
          <a:endParaRPr lang="en-AU"/>
        </a:p>
      </dgm:t>
    </dgm:pt>
    <dgm:pt modelId="{77CEB2AA-1D15-455D-8817-13B1E750A39C}" type="pres">
      <dgm:prSet presAssocID="{BB4A6B38-35FC-4806-8FE9-60558354716A}" presName="cycle" presStyleCnt="0">
        <dgm:presLayoutVars>
          <dgm:chMax val="1"/>
          <dgm:dir/>
          <dgm:animLvl val="ctr"/>
          <dgm:resizeHandles val="exact"/>
        </dgm:presLayoutVars>
      </dgm:prSet>
      <dgm:spPr/>
      <dgm:t>
        <a:bodyPr/>
        <a:lstStyle/>
        <a:p>
          <a:endParaRPr lang="en-AU"/>
        </a:p>
      </dgm:t>
    </dgm:pt>
    <dgm:pt modelId="{656957A7-1549-47AF-A231-1A53A41A4BEA}" type="pres">
      <dgm:prSet presAssocID="{1E0CDADA-BFE6-4E74-93A3-317521732AEF}" presName="centerShape" presStyleLbl="node0" presStyleIdx="0" presStyleCnt="1" custScaleX="100030" custScaleY="74246" custLinFactNeighborX="2912" custLinFactNeighborY="-353"/>
      <dgm:spPr/>
      <dgm:t>
        <a:bodyPr/>
        <a:lstStyle/>
        <a:p>
          <a:endParaRPr lang="en-AU"/>
        </a:p>
      </dgm:t>
    </dgm:pt>
    <dgm:pt modelId="{8CEBCA15-9849-4387-9EB9-9B2B8E24D7A9}" type="pres">
      <dgm:prSet presAssocID="{B8DC7707-5C80-4781-AFA9-727965E6C8D4}" presName="parTrans" presStyleLbl="bgSibTrans2D1" presStyleIdx="0" presStyleCnt="3" custLinFactNeighborX="12496" custLinFactNeighborY="27818"/>
      <dgm:spPr/>
      <dgm:t>
        <a:bodyPr/>
        <a:lstStyle/>
        <a:p>
          <a:endParaRPr lang="en-AU"/>
        </a:p>
      </dgm:t>
    </dgm:pt>
    <dgm:pt modelId="{93DA777A-998E-4A2A-80C8-B0D2BF7062BA}" type="pres">
      <dgm:prSet presAssocID="{46333758-E85D-4544-9338-2E387C32E588}" presName="node" presStyleLbl="node1" presStyleIdx="0" presStyleCnt="3" custScaleX="141204" custScaleY="188213" custRadScaleRad="98193" custRadScaleInc="2722">
        <dgm:presLayoutVars>
          <dgm:bulletEnabled val="1"/>
        </dgm:presLayoutVars>
      </dgm:prSet>
      <dgm:spPr/>
      <dgm:t>
        <a:bodyPr/>
        <a:lstStyle/>
        <a:p>
          <a:endParaRPr lang="en-AU"/>
        </a:p>
      </dgm:t>
    </dgm:pt>
    <dgm:pt modelId="{41CBA4F7-F79D-45E9-A6C6-DE9586E2EF48}" type="pres">
      <dgm:prSet presAssocID="{CF41CEB4-C014-4C43-800E-595EB3D194ED}" presName="parTrans" presStyleLbl="bgSibTrans2D1" presStyleIdx="1" presStyleCnt="3" custScaleX="117607"/>
      <dgm:spPr/>
      <dgm:t>
        <a:bodyPr/>
        <a:lstStyle/>
        <a:p>
          <a:endParaRPr lang="en-AU"/>
        </a:p>
      </dgm:t>
    </dgm:pt>
    <dgm:pt modelId="{48D9C95B-563A-421E-B50E-BB93C4C3D0D1}" type="pres">
      <dgm:prSet presAssocID="{FBEDB11B-0AB6-4177-B6E4-3449EC75C374}" presName="node" presStyleLbl="node1" presStyleIdx="1" presStyleCnt="3" custScaleX="120068" custScaleY="164425" custRadScaleRad="102181" custRadScaleInc="4338">
        <dgm:presLayoutVars>
          <dgm:bulletEnabled val="1"/>
        </dgm:presLayoutVars>
      </dgm:prSet>
      <dgm:spPr/>
      <dgm:t>
        <a:bodyPr/>
        <a:lstStyle/>
        <a:p>
          <a:endParaRPr lang="en-AU"/>
        </a:p>
      </dgm:t>
    </dgm:pt>
    <dgm:pt modelId="{8921E6B1-24E2-4798-ADDD-4156DA7669A9}" type="pres">
      <dgm:prSet presAssocID="{FF93FB9D-AF2C-43DA-92CA-881123ADE77B}" presName="parTrans" presStyleLbl="bgSibTrans2D1" presStyleIdx="2" presStyleCnt="3" custScaleX="119351"/>
      <dgm:spPr/>
      <dgm:t>
        <a:bodyPr/>
        <a:lstStyle/>
        <a:p>
          <a:endParaRPr lang="en-AU"/>
        </a:p>
      </dgm:t>
    </dgm:pt>
    <dgm:pt modelId="{47B79169-E39B-4EF0-8C8B-2B72CA4279AE}" type="pres">
      <dgm:prSet presAssocID="{BCBDA6F4-CC5A-4B1E-9898-9E47AA8739E5}" presName="node" presStyleLbl="node1" presStyleIdx="2" presStyleCnt="3" custScaleX="111326" custScaleY="162521" custRadScaleRad="103184" custRadScaleInc="-2548">
        <dgm:presLayoutVars>
          <dgm:bulletEnabled val="1"/>
        </dgm:presLayoutVars>
      </dgm:prSet>
      <dgm:spPr/>
      <dgm:t>
        <a:bodyPr/>
        <a:lstStyle/>
        <a:p>
          <a:endParaRPr lang="en-AU"/>
        </a:p>
      </dgm:t>
    </dgm:pt>
  </dgm:ptLst>
  <dgm:cxnLst>
    <dgm:cxn modelId="{CBD3D127-D762-4437-BD2F-F8E51656D2A6}" type="presOf" srcId="{BB4A6B38-35FC-4806-8FE9-60558354716A}" destId="{77CEB2AA-1D15-455D-8817-13B1E750A39C}" srcOrd="0" destOrd="0" presId="urn:microsoft.com/office/officeart/2005/8/layout/radial4"/>
    <dgm:cxn modelId="{CA361A5C-DBBC-45F5-93BF-D40B25E35384}" srcId="{BB4A6B38-35FC-4806-8FE9-60558354716A}" destId="{1E0CDADA-BFE6-4E74-93A3-317521732AEF}" srcOrd="0" destOrd="0" parTransId="{8529AE7A-788C-4C1B-9447-9D0FC3C09F64}" sibTransId="{65A0D25F-10FD-4778-BA11-1D704E049EFF}"/>
    <dgm:cxn modelId="{1F0A4D28-7D65-4158-9BE5-2E45ED5F1C16}" type="presOf" srcId="{B8DC7707-5C80-4781-AFA9-727965E6C8D4}" destId="{8CEBCA15-9849-4387-9EB9-9B2B8E24D7A9}" srcOrd="0" destOrd="0" presId="urn:microsoft.com/office/officeart/2005/8/layout/radial4"/>
    <dgm:cxn modelId="{E7F33613-9D2E-47A7-AECD-41B3A18174FA}" type="presOf" srcId="{FBEDB11B-0AB6-4177-B6E4-3449EC75C374}" destId="{48D9C95B-563A-421E-B50E-BB93C4C3D0D1}" srcOrd="0" destOrd="0" presId="urn:microsoft.com/office/officeart/2005/8/layout/radial4"/>
    <dgm:cxn modelId="{B27442AC-79ED-49F1-A49C-629FAB35B78F}" srcId="{1E0CDADA-BFE6-4E74-93A3-317521732AEF}" destId="{46333758-E85D-4544-9338-2E387C32E588}" srcOrd="0" destOrd="0" parTransId="{B8DC7707-5C80-4781-AFA9-727965E6C8D4}" sibTransId="{86F3FA32-B966-484F-90AB-C821F9E807DA}"/>
    <dgm:cxn modelId="{E5F61E22-0395-4DE8-B3A1-B1137BA8FD34}" srcId="{1E0CDADA-BFE6-4E74-93A3-317521732AEF}" destId="{BCBDA6F4-CC5A-4B1E-9898-9E47AA8739E5}" srcOrd="2" destOrd="0" parTransId="{FF93FB9D-AF2C-43DA-92CA-881123ADE77B}" sibTransId="{8D8BA64C-9293-431D-9D74-6D8C35DBCCBF}"/>
    <dgm:cxn modelId="{7246EBBB-F07F-42FC-AA14-78F60056DF1D}" type="presOf" srcId="{46333758-E85D-4544-9338-2E387C32E588}" destId="{93DA777A-998E-4A2A-80C8-B0D2BF7062BA}" srcOrd="0" destOrd="0" presId="urn:microsoft.com/office/officeart/2005/8/layout/radial4"/>
    <dgm:cxn modelId="{8299A6EA-BCC3-44D0-A675-07281F0F7C88}" type="presOf" srcId="{CF41CEB4-C014-4C43-800E-595EB3D194ED}" destId="{41CBA4F7-F79D-45E9-A6C6-DE9586E2EF48}" srcOrd="0" destOrd="0" presId="urn:microsoft.com/office/officeart/2005/8/layout/radial4"/>
    <dgm:cxn modelId="{72DF764E-3E7E-45B9-81D4-EB3BB788D578}" type="presOf" srcId="{BCBDA6F4-CC5A-4B1E-9898-9E47AA8739E5}" destId="{47B79169-E39B-4EF0-8C8B-2B72CA4279AE}" srcOrd="0" destOrd="0" presId="urn:microsoft.com/office/officeart/2005/8/layout/radial4"/>
    <dgm:cxn modelId="{8BB80B86-413F-431C-8F34-87F929180B84}" srcId="{1E0CDADA-BFE6-4E74-93A3-317521732AEF}" destId="{FBEDB11B-0AB6-4177-B6E4-3449EC75C374}" srcOrd="1" destOrd="0" parTransId="{CF41CEB4-C014-4C43-800E-595EB3D194ED}" sibTransId="{8F7F740E-C0A1-4F6B-BD7F-A8865A26FD1A}"/>
    <dgm:cxn modelId="{8E8C046A-DFD2-44C2-98CF-16C9383FA620}" type="presOf" srcId="{1E0CDADA-BFE6-4E74-93A3-317521732AEF}" destId="{656957A7-1549-47AF-A231-1A53A41A4BEA}" srcOrd="0" destOrd="0" presId="urn:microsoft.com/office/officeart/2005/8/layout/radial4"/>
    <dgm:cxn modelId="{0965E4F9-4BAF-4B48-B4D5-96A398BB08E8}" type="presOf" srcId="{FF93FB9D-AF2C-43DA-92CA-881123ADE77B}" destId="{8921E6B1-24E2-4798-ADDD-4156DA7669A9}" srcOrd="0" destOrd="0" presId="urn:microsoft.com/office/officeart/2005/8/layout/radial4"/>
    <dgm:cxn modelId="{69693EDB-8F34-413E-B332-4518C658EE9F}" type="presParOf" srcId="{77CEB2AA-1D15-455D-8817-13B1E750A39C}" destId="{656957A7-1549-47AF-A231-1A53A41A4BEA}" srcOrd="0" destOrd="0" presId="urn:microsoft.com/office/officeart/2005/8/layout/radial4"/>
    <dgm:cxn modelId="{EBD30F53-BB02-4C6E-A399-A4D9956025DF}" type="presParOf" srcId="{77CEB2AA-1D15-455D-8817-13B1E750A39C}" destId="{8CEBCA15-9849-4387-9EB9-9B2B8E24D7A9}" srcOrd="1" destOrd="0" presId="urn:microsoft.com/office/officeart/2005/8/layout/radial4"/>
    <dgm:cxn modelId="{2563CA4C-BDAA-49B9-94A3-7D6650D468E3}" type="presParOf" srcId="{77CEB2AA-1D15-455D-8817-13B1E750A39C}" destId="{93DA777A-998E-4A2A-80C8-B0D2BF7062BA}" srcOrd="2" destOrd="0" presId="urn:microsoft.com/office/officeart/2005/8/layout/radial4"/>
    <dgm:cxn modelId="{AD8E986E-CF49-476F-8CC5-40BC31E1414F}" type="presParOf" srcId="{77CEB2AA-1D15-455D-8817-13B1E750A39C}" destId="{41CBA4F7-F79D-45E9-A6C6-DE9586E2EF48}" srcOrd="3" destOrd="0" presId="urn:microsoft.com/office/officeart/2005/8/layout/radial4"/>
    <dgm:cxn modelId="{5DE4A016-7E8B-4869-BC7E-ED8931447AD0}" type="presParOf" srcId="{77CEB2AA-1D15-455D-8817-13B1E750A39C}" destId="{48D9C95B-563A-421E-B50E-BB93C4C3D0D1}" srcOrd="4" destOrd="0" presId="urn:microsoft.com/office/officeart/2005/8/layout/radial4"/>
    <dgm:cxn modelId="{5EF4A381-F699-43F8-9650-29800AED0D41}" type="presParOf" srcId="{77CEB2AA-1D15-455D-8817-13B1E750A39C}" destId="{8921E6B1-24E2-4798-ADDD-4156DA7669A9}" srcOrd="5" destOrd="0" presId="urn:microsoft.com/office/officeart/2005/8/layout/radial4"/>
    <dgm:cxn modelId="{3E4B1400-CCEC-40E3-9DEB-36F9E7DCEF66}" type="presParOf" srcId="{77CEB2AA-1D15-455D-8817-13B1E750A39C}" destId="{47B79169-E39B-4EF0-8C8B-2B72CA4279A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294" tIns="45647" rIns="91294" bIns="45647" rtlCol="0"/>
          <a:lstStyle>
            <a:lvl1pPr algn="l">
              <a:defRPr sz="1200"/>
            </a:lvl1pPr>
          </a:lstStyle>
          <a:p>
            <a:endParaRPr lang="en-AU"/>
          </a:p>
        </p:txBody>
      </p:sp>
      <p:sp>
        <p:nvSpPr>
          <p:cNvPr id="3" name="Date Placeholder 2"/>
          <p:cNvSpPr>
            <a:spLocks noGrp="1"/>
          </p:cNvSpPr>
          <p:nvPr>
            <p:ph type="dt" sz="quarter" idx="1"/>
          </p:nvPr>
        </p:nvSpPr>
        <p:spPr>
          <a:xfrm>
            <a:off x="3848645" y="0"/>
            <a:ext cx="2944283" cy="495300"/>
          </a:xfrm>
          <a:prstGeom prst="rect">
            <a:avLst/>
          </a:prstGeom>
        </p:spPr>
        <p:txBody>
          <a:bodyPr vert="horz" lIns="91294" tIns="45647" rIns="91294" bIns="45647" rtlCol="0"/>
          <a:lstStyle>
            <a:lvl1pPr algn="r">
              <a:defRPr sz="1200"/>
            </a:lvl1pPr>
          </a:lstStyle>
          <a:p>
            <a:fld id="{35D278C7-3B85-4767-85C5-DCA3C15B42ED}" type="datetimeFigureOut">
              <a:rPr lang="en-AU" smtClean="0"/>
              <a:pPr/>
              <a:t>26/01/2012</a:t>
            </a:fld>
            <a:endParaRPr lang="en-AU"/>
          </a:p>
        </p:txBody>
      </p:sp>
      <p:sp>
        <p:nvSpPr>
          <p:cNvPr id="4" name="Footer Placeholder 3"/>
          <p:cNvSpPr>
            <a:spLocks noGrp="1"/>
          </p:cNvSpPr>
          <p:nvPr>
            <p:ph type="ftr" sz="quarter" idx="2"/>
          </p:nvPr>
        </p:nvSpPr>
        <p:spPr>
          <a:xfrm>
            <a:off x="1" y="9408981"/>
            <a:ext cx="2944283" cy="495300"/>
          </a:xfrm>
          <a:prstGeom prst="rect">
            <a:avLst/>
          </a:prstGeom>
        </p:spPr>
        <p:txBody>
          <a:bodyPr vert="horz" lIns="91294" tIns="45647" rIns="91294" bIns="45647" rtlCol="0" anchor="b"/>
          <a:lstStyle>
            <a:lvl1pPr algn="l">
              <a:defRPr sz="1200"/>
            </a:lvl1pPr>
          </a:lstStyle>
          <a:p>
            <a:endParaRPr lang="en-AU"/>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294" tIns="45647" rIns="91294" bIns="45647" rtlCol="0" anchor="b"/>
          <a:lstStyle>
            <a:lvl1pPr algn="r">
              <a:defRPr sz="1200"/>
            </a:lvl1pPr>
          </a:lstStyle>
          <a:p>
            <a:fld id="{CED1288B-35E9-4ACB-BFD5-0219A9D44612}" type="slidenum">
              <a:rPr lang="en-AU" smtClean="0"/>
              <a:pPr/>
              <a:t>‹#›</a:t>
            </a:fld>
            <a:endParaRPr lang="en-AU"/>
          </a:p>
        </p:txBody>
      </p:sp>
    </p:spTree>
    <p:extLst>
      <p:ext uri="{BB962C8B-B14F-4D97-AF65-F5344CB8AC3E}">
        <p14:creationId xmlns:p14="http://schemas.microsoft.com/office/powerpoint/2010/main" val="3149101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5776"/>
          </a:xfrm>
          <a:prstGeom prst="rect">
            <a:avLst/>
          </a:prstGeom>
        </p:spPr>
        <p:txBody>
          <a:bodyPr vert="horz" lIns="91294" tIns="45647" rIns="91294" bIns="45647" rtlCol="0"/>
          <a:lstStyle>
            <a:lvl1pPr algn="l">
              <a:defRPr sz="1200"/>
            </a:lvl1pPr>
          </a:lstStyle>
          <a:p>
            <a:endParaRPr lang="en-AU"/>
          </a:p>
        </p:txBody>
      </p:sp>
      <p:sp>
        <p:nvSpPr>
          <p:cNvPr id="3" name="Date Placeholder 2"/>
          <p:cNvSpPr>
            <a:spLocks noGrp="1"/>
          </p:cNvSpPr>
          <p:nvPr>
            <p:ph type="dt" idx="1"/>
          </p:nvPr>
        </p:nvSpPr>
        <p:spPr>
          <a:xfrm>
            <a:off x="3847890" y="0"/>
            <a:ext cx="2945024" cy="495776"/>
          </a:xfrm>
          <a:prstGeom prst="rect">
            <a:avLst/>
          </a:prstGeom>
        </p:spPr>
        <p:txBody>
          <a:bodyPr vert="horz" lIns="91294" tIns="45647" rIns="91294" bIns="45647" rtlCol="0"/>
          <a:lstStyle>
            <a:lvl1pPr algn="r">
              <a:defRPr sz="1200"/>
            </a:lvl1pPr>
          </a:lstStyle>
          <a:p>
            <a:fld id="{A1BDFA48-7347-4BF8-8AC2-995CD9202C26}" type="datetimeFigureOut">
              <a:rPr lang="en-AU" smtClean="0"/>
              <a:t>26/01/2012</a:t>
            </a:fld>
            <a:endParaRPr lang="en-AU"/>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294" tIns="45647" rIns="91294" bIns="45647" rtlCol="0" anchor="ctr"/>
          <a:lstStyle/>
          <a:p>
            <a:endParaRPr lang="en-AU"/>
          </a:p>
        </p:txBody>
      </p:sp>
      <p:sp>
        <p:nvSpPr>
          <p:cNvPr id="5" name="Notes Placeholder 4"/>
          <p:cNvSpPr>
            <a:spLocks noGrp="1"/>
          </p:cNvSpPr>
          <p:nvPr>
            <p:ph type="body" sz="quarter" idx="3"/>
          </p:nvPr>
        </p:nvSpPr>
        <p:spPr>
          <a:xfrm>
            <a:off x="679133" y="4705905"/>
            <a:ext cx="5436235" cy="4457225"/>
          </a:xfrm>
          <a:prstGeom prst="rect">
            <a:avLst/>
          </a:prstGeom>
        </p:spPr>
        <p:txBody>
          <a:bodyPr vert="horz" lIns="91294" tIns="45647" rIns="91294" bIns="45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08641"/>
            <a:ext cx="2945024" cy="495776"/>
          </a:xfrm>
          <a:prstGeom prst="rect">
            <a:avLst/>
          </a:prstGeom>
        </p:spPr>
        <p:txBody>
          <a:bodyPr vert="horz" lIns="91294" tIns="45647" rIns="91294" bIns="45647" rtlCol="0" anchor="b"/>
          <a:lstStyle>
            <a:lvl1pPr algn="l">
              <a:defRPr sz="1200"/>
            </a:lvl1pPr>
          </a:lstStyle>
          <a:p>
            <a:endParaRPr lang="en-AU"/>
          </a:p>
        </p:txBody>
      </p:sp>
      <p:sp>
        <p:nvSpPr>
          <p:cNvPr id="7" name="Slide Number Placeholder 6"/>
          <p:cNvSpPr>
            <a:spLocks noGrp="1"/>
          </p:cNvSpPr>
          <p:nvPr>
            <p:ph type="sldNum" sz="quarter" idx="5"/>
          </p:nvPr>
        </p:nvSpPr>
        <p:spPr>
          <a:xfrm>
            <a:off x="3847890" y="9408641"/>
            <a:ext cx="2945024" cy="495776"/>
          </a:xfrm>
          <a:prstGeom prst="rect">
            <a:avLst/>
          </a:prstGeom>
        </p:spPr>
        <p:txBody>
          <a:bodyPr vert="horz" lIns="91294" tIns="45647" rIns="91294" bIns="45647" rtlCol="0" anchor="b"/>
          <a:lstStyle>
            <a:lvl1pPr algn="r">
              <a:defRPr sz="1200"/>
            </a:lvl1pPr>
          </a:lstStyle>
          <a:p>
            <a:fld id="{070BCBD5-C81E-4CA2-A16E-F75D36487965}" type="slidenum">
              <a:rPr lang="en-AU" smtClean="0"/>
              <a:t>‹#›</a:t>
            </a:fld>
            <a:endParaRPr lang="en-AU"/>
          </a:p>
        </p:txBody>
      </p:sp>
    </p:spTree>
    <p:extLst>
      <p:ext uri="{BB962C8B-B14F-4D97-AF65-F5344CB8AC3E}">
        <p14:creationId xmlns:p14="http://schemas.microsoft.com/office/powerpoint/2010/main" val="28259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Water_treat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Water_qualit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The purpose of the poll is to assess if a lot of people have WASH only experience. If so, there is scope to provide more detail around some of the basic HIV concepts.</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1</a:t>
            </a:fld>
            <a:endParaRPr lang="en-AU"/>
          </a:p>
        </p:txBody>
      </p:sp>
    </p:spTree>
    <p:extLst>
      <p:ext uri="{BB962C8B-B14F-4D97-AF65-F5344CB8AC3E}">
        <p14:creationId xmlns:p14="http://schemas.microsoft.com/office/powerpoint/2010/main" val="77245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rgbClr val="FF99CC"/>
                </a:solidFill>
              </a:rPr>
              <a:t>Quickly other activities you may be curious about…</a:t>
            </a:r>
          </a:p>
          <a:p>
            <a:r>
              <a:rPr lang="en-AU" dirty="0" smtClean="0">
                <a:solidFill>
                  <a:srgbClr val="FF99CC"/>
                </a:solidFill>
              </a:rPr>
              <a:t>Last two</a:t>
            </a:r>
            <a:r>
              <a:rPr lang="en-AU" baseline="0" dirty="0" smtClean="0">
                <a:solidFill>
                  <a:srgbClr val="FF99CC"/>
                </a:solidFill>
              </a:rPr>
              <a:t> have most obvious link to WASH – relate to care and support and management of illness</a:t>
            </a:r>
          </a:p>
          <a:p>
            <a:endParaRPr lang="en-AU" baseline="0" dirty="0" smtClean="0">
              <a:solidFill>
                <a:srgbClr val="FF99CC"/>
              </a:solidFill>
            </a:endParaRPr>
          </a:p>
          <a:p>
            <a:r>
              <a:rPr lang="en-AU" b="1" baseline="0" dirty="0" smtClean="0">
                <a:solidFill>
                  <a:srgbClr val="FF99CC"/>
                </a:solidFill>
              </a:rPr>
              <a:t>Next</a:t>
            </a:r>
            <a:endParaRPr lang="en-AU" b="1" dirty="0">
              <a:solidFill>
                <a:srgbClr val="FF99CC"/>
              </a:solidFill>
            </a:endParaRPr>
          </a:p>
        </p:txBody>
      </p:sp>
      <p:sp>
        <p:nvSpPr>
          <p:cNvPr id="4" name="Slide Number Placeholder 3"/>
          <p:cNvSpPr>
            <a:spLocks noGrp="1"/>
          </p:cNvSpPr>
          <p:nvPr>
            <p:ph type="sldNum" sz="quarter" idx="10"/>
          </p:nvPr>
        </p:nvSpPr>
        <p:spPr/>
        <p:txBody>
          <a:bodyPr/>
          <a:lstStyle/>
          <a:p>
            <a:fld id="{070BCBD5-C81E-4CA2-A16E-F75D36487965}" type="slidenum">
              <a:rPr lang="en-AU" smtClean="0"/>
              <a:t>10</a:t>
            </a:fld>
            <a:endParaRPr lang="en-AU" dirty="0"/>
          </a:p>
        </p:txBody>
      </p:sp>
    </p:spTree>
    <p:extLst>
      <p:ext uri="{BB962C8B-B14F-4D97-AF65-F5344CB8AC3E}">
        <p14:creationId xmlns:p14="http://schemas.microsoft.com/office/powerpoint/2010/main" val="264023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smtClean="0"/>
              <a:t>Emphasis on Evidence </a:t>
            </a:r>
            <a:r>
              <a:rPr lang="en-AU" b="0" baseline="0" dirty="0" smtClean="0"/>
              <a:t>Why – Risk of Stigma</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Basic WASH considerations identical to general population</a:t>
            </a:r>
          </a:p>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smtClean="0"/>
              <a:t>BUT</a:t>
            </a:r>
            <a:r>
              <a:rPr lang="en-AU" baseline="0" dirty="0" smtClean="0"/>
              <a:t> WASH need (</a:t>
            </a:r>
            <a:r>
              <a:rPr lang="en-AU" baseline="0" dirty="0" err="1" smtClean="0"/>
              <a:t>esp</a:t>
            </a:r>
            <a:r>
              <a:rPr lang="en-AU" baseline="0" dirty="0" smtClean="0"/>
              <a:t> water) in the context of prevention, care and support may be greater </a:t>
            </a:r>
          </a:p>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smtClean="0"/>
              <a:t>However, </a:t>
            </a:r>
            <a:r>
              <a:rPr lang="en-AU" b="0" baseline="0" dirty="0" smtClean="0"/>
              <a:t>by highlighting extra needs of positive people may inadvertently suggest transmission risks that don’t exist.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smtClean="0"/>
              <a:t>Not</a:t>
            </a:r>
            <a:r>
              <a:rPr lang="en-AU" b="0" baseline="0" dirty="0" smtClean="0"/>
              <a:t> focussed on infection risk but on needs of potentially already marginalised groups with less access and improving health outcomes (could easily apply to other illness where diarrhoea is a side effect of treatment).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0" baseline="0" dirty="0" smtClean="0"/>
              <a:t>HIV specific paper on stigma and discrimination specific in the background reading docs. </a:t>
            </a:r>
          </a:p>
          <a:p>
            <a:pPr marL="0" marR="0" indent="0" algn="l" defTabSz="914400" rtl="0" eaLnBrk="1" fontAlgn="auto" latinLnBrk="0" hangingPunct="1">
              <a:lnSpc>
                <a:spcPct val="100000"/>
              </a:lnSpc>
              <a:spcBef>
                <a:spcPts val="0"/>
              </a:spcBef>
              <a:spcAft>
                <a:spcPts val="0"/>
              </a:spcAft>
              <a:buClrTx/>
              <a:buSzTx/>
              <a:buFontTx/>
              <a:buNone/>
              <a:tabLst/>
              <a:defRPr/>
            </a:pPr>
            <a:r>
              <a:rPr lang="en-AU" b="0" baseline="0" dirty="0" smtClean="0"/>
              <a:t>People might like to share specific challenges in this area they have encountered during implementation of HIV and WASH programs on discussion Forum. </a:t>
            </a:r>
            <a:endParaRPr lang="en-AU" b="1" baseline="0" dirty="0" smtClean="0"/>
          </a:p>
          <a:p>
            <a:endParaRPr lang="en-AU" b="0" baseline="0" dirty="0" smtClean="0"/>
          </a:p>
          <a:p>
            <a:r>
              <a:rPr lang="en-AU" b="1" baseline="0" dirty="0" smtClean="0"/>
              <a:t>Pause for Questions</a:t>
            </a:r>
          </a:p>
          <a:p>
            <a:endParaRPr lang="en-AU" b="1" baseline="0" dirty="0" smtClean="0"/>
          </a:p>
          <a:p>
            <a:r>
              <a:rPr lang="en-AU" b="1" baseline="0" dirty="0" smtClean="0"/>
              <a:t>Next</a:t>
            </a:r>
            <a:endParaRPr lang="en-AU" b="1" dirty="0"/>
          </a:p>
        </p:txBody>
      </p:sp>
      <p:sp>
        <p:nvSpPr>
          <p:cNvPr id="4" name="Slide Number Placeholder 3"/>
          <p:cNvSpPr>
            <a:spLocks noGrp="1"/>
          </p:cNvSpPr>
          <p:nvPr>
            <p:ph type="sldNum" sz="quarter" idx="10"/>
          </p:nvPr>
        </p:nvSpPr>
        <p:spPr/>
        <p:txBody>
          <a:bodyPr/>
          <a:lstStyle/>
          <a:p>
            <a:fld id="{070BCBD5-C81E-4CA2-A16E-F75D36487965}" type="slidenum">
              <a:rPr lang="en-AU" smtClean="0"/>
              <a:t>11</a:t>
            </a:fld>
            <a:endParaRPr lang="en-AU"/>
          </a:p>
        </p:txBody>
      </p:sp>
    </p:spTree>
    <p:extLst>
      <p:ext uri="{BB962C8B-B14F-4D97-AF65-F5344CB8AC3E}">
        <p14:creationId xmlns:p14="http://schemas.microsoft.com/office/powerpoint/2010/main" val="2439888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12</a:t>
            </a:fld>
            <a:endParaRPr lang="en-AU"/>
          </a:p>
        </p:txBody>
      </p:sp>
    </p:spTree>
    <p:extLst>
      <p:ext uri="{BB962C8B-B14F-4D97-AF65-F5344CB8AC3E}">
        <p14:creationId xmlns:p14="http://schemas.microsoft.com/office/powerpoint/2010/main" val="224964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From the Literature</a:t>
            </a:r>
          </a:p>
          <a:p>
            <a:endParaRPr lang="en-AU" b="1" dirty="0" smtClean="0"/>
          </a:p>
          <a:p>
            <a:r>
              <a:rPr lang="en-AU" b="1" dirty="0" smtClean="0"/>
              <a:t>Access:</a:t>
            </a:r>
            <a:r>
              <a:rPr lang="en-AU" dirty="0" smtClean="0"/>
              <a:t> reduced access to water sanitation and hygiene</a:t>
            </a:r>
            <a:r>
              <a:rPr lang="en-AU" baseline="0" dirty="0" smtClean="0"/>
              <a:t> are magnified for HIV positive and other immune compromised people  - </a:t>
            </a:r>
            <a:r>
              <a:rPr lang="en-AU" b="1" baseline="0" dirty="0" smtClean="0"/>
              <a:t>question does positive status mean people are purposefully excluded from services?</a:t>
            </a:r>
          </a:p>
          <a:p>
            <a:endParaRPr lang="en-AU" baseline="0" dirty="0" smtClean="0"/>
          </a:p>
          <a:p>
            <a:pPr defTabSz="912937">
              <a:defRPr/>
            </a:pPr>
            <a:r>
              <a:rPr lang="en-AU" b="1" baseline="0" dirty="0" smtClean="0"/>
              <a:t>Susceptibility: </a:t>
            </a:r>
            <a:r>
              <a:rPr lang="en-AU" dirty="0">
                <a:sym typeface="Wingdings"/>
              </a:rPr>
              <a:t> </a:t>
            </a:r>
            <a:r>
              <a:rPr lang="en-AU" dirty="0"/>
              <a:t>susceptibility to opportunistic infections such as diarrhoea occurs among positive people </a:t>
            </a:r>
            <a:r>
              <a:rPr lang="en-AU" dirty="0" smtClean="0"/>
              <a:t>-   </a:t>
            </a:r>
            <a:r>
              <a:rPr lang="en-AU" b="1" dirty="0"/>
              <a:t>greater level of need</a:t>
            </a:r>
          </a:p>
          <a:p>
            <a:pPr defTabSz="912937">
              <a:defRPr/>
            </a:pPr>
            <a:endParaRPr lang="en-AU" dirty="0"/>
          </a:p>
          <a:p>
            <a:pPr marL="0" marR="0" indent="0" algn="l" defTabSz="912937" rtl="0" eaLnBrk="1" fontAlgn="auto" latinLnBrk="0" hangingPunct="1">
              <a:lnSpc>
                <a:spcPct val="100000"/>
              </a:lnSpc>
              <a:spcBef>
                <a:spcPts val="0"/>
              </a:spcBef>
              <a:spcAft>
                <a:spcPts val="0"/>
              </a:spcAft>
              <a:buClrTx/>
              <a:buSzTx/>
              <a:buFontTx/>
              <a:buNone/>
              <a:tabLst/>
              <a:defRPr/>
            </a:pPr>
            <a:r>
              <a:rPr lang="en-AU" b="1" dirty="0" smtClean="0"/>
              <a:t>Treatment Effectiveness</a:t>
            </a:r>
            <a:r>
              <a:rPr lang="en-AU" b="0" dirty="0" smtClean="0"/>
              <a:t> </a:t>
            </a:r>
            <a:r>
              <a:rPr lang="en-AU" b="1" dirty="0" smtClean="0"/>
              <a:t>&amp; Wellbeing:</a:t>
            </a:r>
            <a:r>
              <a:rPr lang="en-AU" b="0" dirty="0" smtClean="0"/>
              <a:t> </a:t>
            </a:r>
            <a:r>
              <a:rPr lang="en-AU" dirty="0" smtClean="0"/>
              <a:t>Diarrhoea reduces absorption of ARVs and essential nutrients</a:t>
            </a:r>
            <a:r>
              <a:rPr lang="en-AU" baseline="0" dirty="0" smtClean="0"/>
              <a:t> – link to </a:t>
            </a:r>
            <a:r>
              <a:rPr lang="en-AU" b="1" baseline="0" dirty="0" smtClean="0"/>
              <a:t>disease progression </a:t>
            </a:r>
            <a:r>
              <a:rPr lang="en-AU" baseline="0" dirty="0" smtClean="0"/>
              <a:t>and </a:t>
            </a:r>
            <a:endParaRPr lang="en-AU" b="1" dirty="0" smtClean="0"/>
          </a:p>
          <a:p>
            <a:pPr defTabSz="912937">
              <a:defRPr/>
            </a:pPr>
            <a:endParaRPr lang="en-AU" b="1" dirty="0" smtClean="0"/>
          </a:p>
          <a:p>
            <a:pPr defTabSz="912937">
              <a:defRPr/>
            </a:pPr>
            <a:r>
              <a:rPr lang="en-AU" b="1" dirty="0" smtClean="0"/>
              <a:t>Quality </a:t>
            </a:r>
            <a:r>
              <a:rPr lang="en-AU" b="1" dirty="0"/>
              <a:t>of Life </a:t>
            </a:r>
            <a:r>
              <a:rPr lang="en-AU" b="1" dirty="0" smtClean="0"/>
              <a:t>: </a:t>
            </a:r>
            <a:r>
              <a:rPr lang="en-AU" dirty="0"/>
              <a:t>Infections reduce quality of life and can speed progression from HIV to AIDS </a:t>
            </a:r>
            <a:r>
              <a:rPr lang="en-AU" b="1" dirty="0">
                <a:solidFill>
                  <a:srgbClr val="FF0000"/>
                </a:solidFill>
              </a:rPr>
              <a:t>(?) </a:t>
            </a:r>
            <a:r>
              <a:rPr lang="en-AU" b="1" dirty="0" smtClean="0">
                <a:solidFill>
                  <a:srgbClr val="FF0000"/>
                </a:solidFill>
              </a:rPr>
              <a:t>– some </a:t>
            </a:r>
            <a:r>
              <a:rPr lang="en-AU" b="1" dirty="0">
                <a:solidFill>
                  <a:srgbClr val="FF0000"/>
                </a:solidFill>
              </a:rPr>
              <a:t>discussion about this </a:t>
            </a:r>
            <a:r>
              <a:rPr lang="en-AU" b="1" dirty="0" smtClean="0">
                <a:solidFill>
                  <a:srgbClr val="FF0000"/>
                </a:solidFill>
              </a:rPr>
              <a:t>one and measuring it – what other factors might be in play. </a:t>
            </a:r>
            <a:endParaRPr lang="en-AU" b="1" dirty="0">
              <a:solidFill>
                <a:srgbClr val="FF0000"/>
              </a:solidFill>
            </a:endParaRPr>
          </a:p>
          <a:p>
            <a:pPr defTabSz="912937">
              <a:defRPr/>
            </a:pPr>
            <a:endParaRPr lang="en-AU" dirty="0"/>
          </a:p>
          <a:p>
            <a:pPr defTabSz="912937">
              <a:defRPr/>
            </a:pPr>
            <a:r>
              <a:rPr lang="en-AU" b="1" dirty="0" smtClean="0"/>
              <a:t>Understanding – </a:t>
            </a:r>
            <a:r>
              <a:rPr lang="en-AU" b="0" dirty="0" smtClean="0"/>
              <a:t>We are in need of </a:t>
            </a:r>
            <a:r>
              <a:rPr lang="en-AU" dirty="0">
                <a:sym typeface="Wingdings"/>
              </a:rPr>
              <a:t> </a:t>
            </a:r>
            <a:r>
              <a:rPr lang="en-AU" dirty="0"/>
              <a:t>evidence on WASH needs/health impacts of WASH interventions, for HIV+ people and their </a:t>
            </a:r>
            <a:r>
              <a:rPr lang="en-AU" dirty="0" smtClean="0"/>
              <a:t>families</a:t>
            </a:r>
          </a:p>
          <a:p>
            <a:pPr defTabSz="912937">
              <a:defRPr/>
            </a:pPr>
            <a:endParaRPr lang="en-AU" dirty="0" smtClean="0"/>
          </a:p>
          <a:p>
            <a:pPr defTabSz="912937">
              <a:defRPr/>
            </a:pPr>
            <a:r>
              <a:rPr lang="en-AU" b="1" dirty="0" smtClean="0"/>
              <a:t>Next</a:t>
            </a:r>
            <a:endParaRPr lang="en-AU" b="1" dirty="0"/>
          </a:p>
          <a:p>
            <a:pPr defTabSz="912937">
              <a:defRPr/>
            </a:pPr>
            <a:endParaRPr lang="en-AU" dirty="0"/>
          </a:p>
          <a:p>
            <a:endParaRPr lang="en-AU" b="1" dirty="0"/>
          </a:p>
        </p:txBody>
      </p:sp>
      <p:sp>
        <p:nvSpPr>
          <p:cNvPr id="4" name="Slide Number Placeholder 3"/>
          <p:cNvSpPr>
            <a:spLocks noGrp="1"/>
          </p:cNvSpPr>
          <p:nvPr>
            <p:ph type="sldNum" sz="quarter" idx="10"/>
          </p:nvPr>
        </p:nvSpPr>
        <p:spPr/>
        <p:txBody>
          <a:bodyPr/>
          <a:lstStyle/>
          <a:p>
            <a:fld id="{070BCBD5-C81E-4CA2-A16E-F75D36487965}" type="slidenum">
              <a:rPr lang="en-AU" smtClean="0"/>
              <a:t>13</a:t>
            </a:fld>
            <a:endParaRPr lang="en-AU"/>
          </a:p>
        </p:txBody>
      </p:sp>
    </p:spTree>
    <p:extLst>
      <p:ext uri="{BB962C8B-B14F-4D97-AF65-F5344CB8AC3E}">
        <p14:creationId xmlns:p14="http://schemas.microsoft.com/office/powerpoint/2010/main" val="335869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Preventing Diarrhoea </a:t>
            </a:r>
            <a:r>
              <a:rPr lang="en-AU" b="1" baseline="0" dirty="0" smtClean="0"/>
              <a:t> </a:t>
            </a:r>
            <a:r>
              <a:rPr lang="en-AU" baseline="0" dirty="0" smtClean="0"/>
              <a:t>= easy starting point &amp; justification for thinking about integration</a:t>
            </a:r>
            <a:endParaRPr lang="en-AU" dirty="0" smtClean="0"/>
          </a:p>
          <a:p>
            <a:endParaRPr lang="en-AU" dirty="0" smtClean="0"/>
          </a:p>
          <a:p>
            <a:r>
              <a:rPr lang="en-AU" dirty="0" smtClean="0"/>
              <a:t>Quick Search </a:t>
            </a:r>
          </a:p>
          <a:p>
            <a:r>
              <a:rPr lang="en-AU" dirty="0" smtClean="0"/>
              <a:t>1x Academic paper  -</a:t>
            </a:r>
            <a:r>
              <a:rPr lang="en-AU" baseline="0" dirty="0" smtClean="0"/>
              <a:t> </a:t>
            </a:r>
            <a:r>
              <a:rPr lang="en-AU" dirty="0" smtClean="0"/>
              <a:t>2007 paper by Becker et al in the American Journal</a:t>
            </a:r>
            <a:r>
              <a:rPr lang="en-AU" baseline="0" dirty="0" smtClean="0"/>
              <a:t> of Tropical Hygiene</a:t>
            </a:r>
            <a:endParaRPr lang="en-AU" dirty="0" smtClean="0"/>
          </a:p>
          <a:p>
            <a:r>
              <a:rPr lang="en-AU" dirty="0" smtClean="0"/>
              <a:t>Note - little information available</a:t>
            </a:r>
            <a:r>
              <a:rPr lang="en-AU" baseline="0" dirty="0" smtClean="0"/>
              <a:t> on the epidemiology of diarrhoeal disease among HIV positive people – </a:t>
            </a:r>
          </a:p>
          <a:p>
            <a:r>
              <a:rPr lang="en-AU" baseline="0" dirty="0" smtClean="0"/>
              <a:t>Research  - treatment prophylaxis for diarrhoea in two regions in India + literature review on the links between HIV and diarrhoea</a:t>
            </a:r>
          </a:p>
          <a:p>
            <a:endParaRPr lang="en-AU" baseline="0" dirty="0" smtClean="0"/>
          </a:p>
          <a:p>
            <a:r>
              <a:rPr lang="en-AU" b="1" baseline="0" dirty="0" smtClean="0"/>
              <a:t>Findings</a:t>
            </a:r>
            <a:r>
              <a:rPr lang="en-AU" baseline="0" dirty="0" smtClean="0"/>
              <a:t> </a:t>
            </a:r>
          </a:p>
          <a:p>
            <a:pPr marL="171450" indent="-171450">
              <a:buFont typeface="Arial" pitchFamily="34" charset="0"/>
              <a:buChar char="•"/>
            </a:pPr>
            <a:r>
              <a:rPr lang="en-AU" baseline="0" dirty="0" smtClean="0"/>
              <a:t>CD4 Count below 200 was strongly associated with diarrhoea – low CD4 indicator of compromised immune system = increased risk of disease (used as a guide for treatment)</a:t>
            </a:r>
          </a:p>
          <a:p>
            <a:pPr marL="171450" indent="-171450">
              <a:buFont typeface="Arial" pitchFamily="34" charset="0"/>
              <a:buChar char="•"/>
            </a:pPr>
            <a:r>
              <a:rPr lang="en-AU" baseline="0" dirty="0" smtClean="0"/>
              <a:t>Previous history of diarrhoea = increased risk (possible due to increased exposure in the home e.g. hygiene or lack of adequate treatment availability)</a:t>
            </a:r>
          </a:p>
          <a:p>
            <a:pPr marL="171450" indent="-171450">
              <a:buFont typeface="Arial" pitchFamily="34" charset="0"/>
              <a:buChar char="•"/>
            </a:pPr>
            <a:r>
              <a:rPr lang="en-AU" baseline="0" dirty="0" smtClean="0"/>
              <a:t>Prophylaxis when combined with home-based water chlorination and safe storage had a protective effect. </a:t>
            </a:r>
          </a:p>
          <a:p>
            <a:endParaRPr lang="en-AU" baseline="0" dirty="0" smtClean="0"/>
          </a:p>
          <a:p>
            <a:r>
              <a:rPr lang="en-AU" baseline="0" dirty="0" smtClean="0"/>
              <a:t>Significant limitations e.g. respondent bias on hygiene questions, lack of availability or ARVs in survey regions, some discussion of conflicting results with other surveys </a:t>
            </a:r>
          </a:p>
          <a:p>
            <a:endParaRPr lang="en-AU" baseline="0" dirty="0" smtClean="0"/>
          </a:p>
          <a:p>
            <a:r>
              <a:rPr lang="en-AU" b="1" baseline="0" dirty="0" smtClean="0"/>
              <a:t>BUT – need to increase understanding (emphasis on gathering the evidence for these interventions)</a:t>
            </a:r>
          </a:p>
          <a:p>
            <a:endParaRPr lang="en-AU" b="1" baseline="0" dirty="0" smtClean="0"/>
          </a:p>
          <a:p>
            <a:r>
              <a:rPr lang="en-AU" b="1" baseline="0" dirty="0" smtClean="0"/>
              <a:t>Next</a:t>
            </a:r>
            <a:endParaRPr lang="en-AU" baseline="0" dirty="0" smtClean="0"/>
          </a:p>
        </p:txBody>
      </p:sp>
      <p:sp>
        <p:nvSpPr>
          <p:cNvPr id="4" name="Slide Number Placeholder 3"/>
          <p:cNvSpPr>
            <a:spLocks noGrp="1"/>
          </p:cNvSpPr>
          <p:nvPr>
            <p:ph type="sldNum" sz="quarter" idx="10"/>
          </p:nvPr>
        </p:nvSpPr>
        <p:spPr/>
        <p:txBody>
          <a:bodyPr/>
          <a:lstStyle/>
          <a:p>
            <a:fld id="{070BCBD5-C81E-4CA2-A16E-F75D36487965}" type="slidenum">
              <a:rPr lang="en-AU" smtClean="0"/>
              <a:t>14</a:t>
            </a:fld>
            <a:endParaRPr lang="en-AU"/>
          </a:p>
        </p:txBody>
      </p:sp>
    </p:spTree>
    <p:extLst>
      <p:ext uri="{BB962C8B-B14F-4D97-AF65-F5344CB8AC3E}">
        <p14:creationId xmlns:p14="http://schemas.microsoft.com/office/powerpoint/2010/main" val="130056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smtClean="0"/>
              <a:t>Linking back to WASH</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Most common diseases for people with HIV are diarrhoeal and skin diseases – often waterborne and due to poor hygiene. </a:t>
            </a:r>
          </a:p>
          <a:p>
            <a:r>
              <a:rPr lang="en-AU" dirty="0" smtClean="0"/>
              <a:t>Diarrhoea</a:t>
            </a:r>
            <a:r>
              <a:rPr lang="en-AU" baseline="0" dirty="0" smtClean="0"/>
              <a:t> is a major cause of morbidity and mortality in people living with HIV i.e. lack of access to clean water and good waste management = risk. </a:t>
            </a:r>
          </a:p>
          <a:p>
            <a:r>
              <a:rPr lang="en-AU" baseline="0" dirty="0" smtClean="0"/>
              <a:t>Meta-analysis:</a:t>
            </a:r>
          </a:p>
          <a:p>
            <a:pPr marL="171450" indent="-171450">
              <a:buFont typeface="Arial" pitchFamily="34" charset="0"/>
              <a:buChar char="•"/>
            </a:pPr>
            <a:r>
              <a:rPr lang="en-AU" baseline="0" dirty="0" smtClean="0"/>
              <a:t>44% reduction in diarrhoea with interventions (general population) focussed on hand washing with soap and HIV positive people have a twofold risk of experiencing diarrhoeal </a:t>
            </a:r>
          </a:p>
          <a:p>
            <a:pPr marL="171450" indent="-171450">
              <a:buFont typeface="Arial" pitchFamily="34" charset="0"/>
              <a:buChar char="•"/>
            </a:pPr>
            <a:r>
              <a:rPr lang="en-AU" baseline="0" dirty="0" smtClean="0"/>
              <a:t>39% reduction in diarrhoea where there is point of use household water treatment.  </a:t>
            </a:r>
          </a:p>
          <a:p>
            <a:endParaRPr lang="en-AU" b="1" dirty="0" smtClean="0">
              <a:effectLst/>
            </a:endParaRPr>
          </a:p>
          <a:p>
            <a:r>
              <a:rPr lang="en-AU" b="1" dirty="0" smtClean="0">
                <a:effectLst/>
              </a:rPr>
              <a:t>Point-of-use (POU) water treatment</a:t>
            </a:r>
            <a:r>
              <a:rPr lang="en-AU" dirty="0" smtClean="0">
                <a:effectLst/>
              </a:rPr>
              <a:t> </a:t>
            </a:r>
            <a:r>
              <a:rPr lang="en-AU" dirty="0" smtClean="0">
                <a:effectLst/>
                <a:hlinkClick r:id="rId3" action="ppaction://hlinkfile" tooltip="Water treatment"/>
              </a:rPr>
              <a:t>water treatment</a:t>
            </a:r>
            <a:r>
              <a:rPr lang="en-AU" dirty="0" smtClean="0">
                <a:effectLst/>
              </a:rPr>
              <a:t> methods (physical, chemical and biological) to improve </a:t>
            </a:r>
            <a:r>
              <a:rPr lang="en-AU" dirty="0" smtClean="0">
                <a:effectLst/>
                <a:hlinkClick r:id="rId4" action="ppaction://hlinkfile" tooltip="Water quality"/>
              </a:rPr>
              <a:t>water quality</a:t>
            </a:r>
            <a:r>
              <a:rPr lang="en-AU" dirty="0" smtClean="0">
                <a:effectLst/>
              </a:rPr>
              <a:t> for an intended use (drinking, bathing, washing, irrigation, </a:t>
            </a:r>
            <a:r>
              <a:rPr lang="en-AU" dirty="0" err="1" smtClean="0">
                <a:effectLst/>
              </a:rPr>
              <a:t>etc</a:t>
            </a:r>
            <a:r>
              <a:rPr lang="en-AU" dirty="0" smtClean="0">
                <a:effectLst/>
              </a:rPr>
              <a:t>), at the point of consumption instead of at a centralized scale (involving a distribution network). </a:t>
            </a:r>
          </a:p>
          <a:p>
            <a:endParaRPr lang="en-AU" baseline="0" dirty="0" smtClean="0">
              <a:effectLst/>
            </a:endParaRPr>
          </a:p>
          <a:p>
            <a:r>
              <a:rPr lang="en-AU" baseline="0" dirty="0" smtClean="0">
                <a:effectLst/>
              </a:rPr>
              <a:t>WHO 2002. </a:t>
            </a:r>
          </a:p>
          <a:p>
            <a:endParaRPr lang="en-AU" baseline="0" dirty="0" smtClean="0">
              <a:effectLst/>
            </a:endParaRPr>
          </a:p>
          <a:p>
            <a:r>
              <a:rPr lang="en-AU" baseline="0" dirty="0" smtClean="0">
                <a:effectLst/>
              </a:rPr>
              <a:t>Still need more evidence. </a:t>
            </a:r>
            <a:endParaRPr lang="en-AU" baseline="0" dirty="0" smtClean="0"/>
          </a:p>
          <a:p>
            <a:endParaRPr lang="en-AU" dirty="0" smtClean="0"/>
          </a:p>
          <a:p>
            <a:r>
              <a:rPr lang="en-AU" b="1" dirty="0" smtClean="0"/>
              <a:t>Next</a:t>
            </a:r>
            <a:endParaRPr lang="en-AU" b="1" dirty="0"/>
          </a:p>
        </p:txBody>
      </p:sp>
      <p:sp>
        <p:nvSpPr>
          <p:cNvPr id="4" name="Slide Number Placeholder 3"/>
          <p:cNvSpPr>
            <a:spLocks noGrp="1"/>
          </p:cNvSpPr>
          <p:nvPr>
            <p:ph type="sldNum" sz="quarter" idx="10"/>
          </p:nvPr>
        </p:nvSpPr>
        <p:spPr/>
        <p:txBody>
          <a:bodyPr/>
          <a:lstStyle/>
          <a:p>
            <a:fld id="{070BCBD5-C81E-4CA2-A16E-F75D36487965}" type="slidenum">
              <a:rPr lang="en-AU" smtClean="0"/>
              <a:t>15</a:t>
            </a:fld>
            <a:endParaRPr lang="en-AU"/>
          </a:p>
        </p:txBody>
      </p:sp>
    </p:spTree>
    <p:extLst>
      <p:ext uri="{BB962C8B-B14F-4D97-AF65-F5344CB8AC3E}">
        <p14:creationId xmlns:p14="http://schemas.microsoft.com/office/powerpoint/2010/main" val="2035381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16</a:t>
            </a:fld>
            <a:endParaRPr lang="en-AU"/>
          </a:p>
        </p:txBody>
      </p:sp>
    </p:spTree>
    <p:extLst>
      <p:ext uri="{BB962C8B-B14F-4D97-AF65-F5344CB8AC3E}">
        <p14:creationId xmlns:p14="http://schemas.microsoft.com/office/powerpoint/2010/main" val="1489452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AU" b="1" dirty="0" smtClean="0"/>
              <a:t>Key point is Adding Value</a:t>
            </a:r>
          </a:p>
          <a:p>
            <a:pPr defTabSz="912937">
              <a:defRPr/>
            </a:pPr>
            <a:endParaRPr lang="en-AU" dirty="0" smtClean="0"/>
          </a:p>
          <a:p>
            <a:pPr defTabSz="912937">
              <a:defRPr/>
            </a:pPr>
            <a:r>
              <a:rPr lang="en-AU" b="1" dirty="0" smtClean="0"/>
              <a:t>Silo</a:t>
            </a:r>
            <a:r>
              <a:rPr lang="en-AU" dirty="0" smtClean="0"/>
              <a:t> - </a:t>
            </a:r>
            <a:r>
              <a:rPr lang="en-AU" dirty="0"/>
              <a:t>Government Ministries often work in silos – balancing coordination and the need to be self-contained. </a:t>
            </a:r>
          </a:p>
          <a:p>
            <a:pPr defTabSz="912937">
              <a:defRPr/>
            </a:pPr>
            <a:r>
              <a:rPr lang="en-AU" b="1" dirty="0" smtClean="0"/>
              <a:t>Human</a:t>
            </a:r>
            <a:r>
              <a:rPr lang="en-AU" b="1" baseline="0" dirty="0" smtClean="0"/>
              <a:t> Rights </a:t>
            </a:r>
            <a:r>
              <a:rPr lang="en-AU" baseline="0" dirty="0" smtClean="0"/>
              <a:t>- </a:t>
            </a:r>
            <a:r>
              <a:rPr lang="en-AU" dirty="0"/>
              <a:t>WASH is a basic human right (for everyone!); needs of HIV+ people often exceed those of general </a:t>
            </a:r>
            <a:r>
              <a:rPr lang="en-AU" dirty="0" smtClean="0"/>
              <a:t>population.</a:t>
            </a:r>
            <a:endParaRPr lang="en-AU" dirty="0"/>
          </a:p>
          <a:p>
            <a:pPr defTabSz="912937">
              <a:defRPr/>
            </a:pPr>
            <a:r>
              <a:rPr lang="en-AU" b="1" dirty="0"/>
              <a:t>Access</a:t>
            </a:r>
            <a:r>
              <a:rPr lang="en-AU" dirty="0"/>
              <a:t> </a:t>
            </a:r>
            <a:r>
              <a:rPr lang="en-AU" dirty="0" smtClean="0"/>
              <a:t> - Family</a:t>
            </a:r>
            <a:r>
              <a:rPr lang="en-AU" baseline="0" dirty="0" smtClean="0"/>
              <a:t> Units or h</a:t>
            </a:r>
            <a:r>
              <a:rPr lang="en-AU" dirty="0" smtClean="0"/>
              <a:t>ouses without </a:t>
            </a:r>
            <a:r>
              <a:rPr lang="en-AU" dirty="0"/>
              <a:t>primary income earners are less able to pay for water/latrines - (capacity, cost, location other) - Fewer able bodied people in households means fewer people able to manage and engage with water/sanitation activities (Franks &amp; Cleaver </a:t>
            </a:r>
            <a:r>
              <a:rPr lang="en-AU" dirty="0" smtClean="0"/>
              <a:t>2002)</a:t>
            </a:r>
            <a:endParaRPr lang="en-AU" dirty="0"/>
          </a:p>
          <a:p>
            <a:pPr defTabSz="912937">
              <a:defRPr/>
            </a:pPr>
            <a:r>
              <a:rPr lang="en-AU" b="1" dirty="0" smtClean="0"/>
              <a:t>Gap Filling - </a:t>
            </a:r>
            <a:r>
              <a:rPr lang="en-AU" dirty="0" smtClean="0"/>
              <a:t>Most </a:t>
            </a:r>
            <a:r>
              <a:rPr lang="en-AU" dirty="0"/>
              <a:t>WASH related programmes do not address HIV/AIDS (</a:t>
            </a:r>
            <a:r>
              <a:rPr lang="en-AU" dirty="0" err="1"/>
              <a:t>Kamminga</a:t>
            </a:r>
            <a:r>
              <a:rPr lang="en-AU" dirty="0"/>
              <a:t> &amp; </a:t>
            </a:r>
            <a:r>
              <a:rPr lang="en-AU" dirty="0" err="1"/>
              <a:t>Wegelin-Schuringa</a:t>
            </a:r>
            <a:r>
              <a:rPr lang="en-AU" dirty="0"/>
              <a:t> 2005)</a:t>
            </a:r>
          </a:p>
          <a:p>
            <a:pPr defTabSz="912937">
              <a:defRPr/>
            </a:pPr>
            <a:endParaRPr lang="en-AU" dirty="0"/>
          </a:p>
          <a:p>
            <a:pPr defTabSz="912937">
              <a:defRPr/>
            </a:pPr>
            <a:endParaRPr lang="en-AU" dirty="0"/>
          </a:p>
          <a:p>
            <a:r>
              <a:rPr lang="en-AU" dirty="0" smtClean="0"/>
              <a:t>Arguments basically</a:t>
            </a:r>
            <a:r>
              <a:rPr lang="en-AU" baseline="0" dirty="0" smtClean="0"/>
              <a:t> the same for integration in both directions …. but one of the key benefits might be gateway opportunities provided by combining the two… </a:t>
            </a:r>
          </a:p>
          <a:p>
            <a:endParaRPr lang="en-AU" baseline="0" dirty="0" smtClean="0"/>
          </a:p>
          <a:p>
            <a:r>
              <a:rPr lang="en-AU" b="1" baseline="0" dirty="0" smtClean="0"/>
              <a:t>Next</a:t>
            </a:r>
            <a:endParaRPr lang="en-AU" b="1" dirty="0"/>
          </a:p>
        </p:txBody>
      </p:sp>
      <p:sp>
        <p:nvSpPr>
          <p:cNvPr id="4" name="Slide Number Placeholder 3"/>
          <p:cNvSpPr>
            <a:spLocks noGrp="1"/>
          </p:cNvSpPr>
          <p:nvPr>
            <p:ph type="sldNum" sz="quarter" idx="10"/>
          </p:nvPr>
        </p:nvSpPr>
        <p:spPr/>
        <p:txBody>
          <a:bodyPr/>
          <a:lstStyle/>
          <a:p>
            <a:fld id="{070BCBD5-C81E-4CA2-A16E-F75D36487965}" type="slidenum">
              <a:rPr lang="en-AU" smtClean="0"/>
              <a:t>17</a:t>
            </a:fld>
            <a:endParaRPr lang="en-AU"/>
          </a:p>
        </p:txBody>
      </p:sp>
    </p:spTree>
    <p:extLst>
      <p:ext uri="{BB962C8B-B14F-4D97-AF65-F5344CB8AC3E}">
        <p14:creationId xmlns:p14="http://schemas.microsoft.com/office/powerpoint/2010/main" val="39504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AU" dirty="0" smtClean="0"/>
              <a:t>Key considerations for integrating</a:t>
            </a:r>
            <a:r>
              <a:rPr lang="en-AU" baseline="0" dirty="0" smtClean="0"/>
              <a:t> HIV into WASH programs: </a:t>
            </a:r>
          </a:p>
          <a:p>
            <a:pPr defTabSz="912937">
              <a:defRPr/>
            </a:pPr>
            <a:endParaRPr lang="en-AU" baseline="0" dirty="0" smtClean="0"/>
          </a:p>
          <a:p>
            <a:pPr defTabSz="912937">
              <a:defRPr/>
            </a:pPr>
            <a:r>
              <a:rPr lang="en-AU" b="1" dirty="0" smtClean="0"/>
              <a:t>WASH </a:t>
            </a:r>
            <a:r>
              <a:rPr lang="en-AU" b="0" dirty="0" smtClean="0"/>
              <a:t>teams</a:t>
            </a:r>
            <a:r>
              <a:rPr lang="en-AU" b="0" baseline="0" dirty="0" smtClean="0"/>
              <a:t> may have positive people + </a:t>
            </a:r>
            <a:r>
              <a:rPr lang="en-AU" b="0" baseline="0" dirty="0" err="1" smtClean="0"/>
              <a:t>opp</a:t>
            </a:r>
            <a:r>
              <a:rPr lang="en-AU" b="0" baseline="0" dirty="0" smtClean="0"/>
              <a:t> to prevent transmission</a:t>
            </a:r>
          </a:p>
          <a:p>
            <a:pPr defTabSz="912937">
              <a:defRPr/>
            </a:pPr>
            <a:r>
              <a:rPr lang="en-AU" b="1" baseline="0" dirty="0" smtClean="0"/>
              <a:t>Add Value – </a:t>
            </a:r>
            <a:r>
              <a:rPr lang="en-AU" b="0" baseline="0" dirty="0" smtClean="0"/>
              <a:t>Increasing benefits that WASH programs provide to target communities x improved access</a:t>
            </a:r>
          </a:p>
          <a:p>
            <a:pPr marL="0" marR="0" indent="0" algn="l" defTabSz="912937" rtl="0" eaLnBrk="1" fontAlgn="auto" latinLnBrk="0" hangingPunct="1">
              <a:lnSpc>
                <a:spcPct val="100000"/>
              </a:lnSpc>
              <a:spcBef>
                <a:spcPts val="0"/>
              </a:spcBef>
              <a:spcAft>
                <a:spcPts val="0"/>
              </a:spcAft>
              <a:buClrTx/>
              <a:buSzTx/>
              <a:buFontTx/>
              <a:buNone/>
              <a:tabLst/>
              <a:defRPr/>
            </a:pPr>
            <a:r>
              <a:rPr lang="en-AU" b="1" dirty="0" smtClean="0"/>
              <a:t>Special Needs – </a:t>
            </a:r>
            <a:r>
              <a:rPr lang="en-AU" b="0" dirty="0" smtClean="0"/>
              <a:t>working</a:t>
            </a:r>
            <a:r>
              <a:rPr lang="en-AU" b="0" baseline="0" dirty="0" smtClean="0"/>
              <a:t> with affected p</a:t>
            </a:r>
            <a:r>
              <a:rPr lang="en-AU" b="0" dirty="0" smtClean="0"/>
              <a:t>eopl</a:t>
            </a:r>
            <a:r>
              <a:rPr lang="en-AU" b="0" baseline="0" dirty="0" smtClean="0"/>
              <a:t>e to identify additional requirements in water = more comprehensive programs for WASH similar to including specific gender and disability related needs. </a:t>
            </a:r>
            <a:endParaRPr lang="en-AU" b="1" dirty="0" smtClean="0"/>
          </a:p>
          <a:p>
            <a:pPr defTabSz="912937">
              <a:defRPr/>
            </a:pPr>
            <a:endParaRPr lang="en-AU" b="1" dirty="0" smtClean="0"/>
          </a:p>
          <a:p>
            <a:pPr defTabSz="912937">
              <a:defRPr/>
            </a:pPr>
            <a:r>
              <a:rPr lang="en-AU" b="1" dirty="0" smtClean="0"/>
              <a:t>Basic Prevention Principles – </a:t>
            </a:r>
            <a:r>
              <a:rPr lang="en-AU" b="0" dirty="0" smtClean="0"/>
              <a:t>WASH programs</a:t>
            </a:r>
            <a:r>
              <a:rPr lang="en-AU" b="0" baseline="0" dirty="0" smtClean="0"/>
              <a:t> can provide the opportunity to dispel myths around transmission and risk for the general population</a:t>
            </a:r>
            <a:endParaRPr lang="en-AU" b="1" dirty="0" smtClean="0"/>
          </a:p>
          <a:p>
            <a:pPr defTabSz="912937">
              <a:defRPr/>
            </a:pPr>
            <a:r>
              <a:rPr lang="en-AU" b="1" dirty="0" smtClean="0"/>
              <a:t>Gateway Opportunities – </a:t>
            </a:r>
            <a:r>
              <a:rPr lang="en-AU" b="0" dirty="0" smtClean="0"/>
              <a:t>Community</a:t>
            </a:r>
            <a:r>
              <a:rPr lang="en-AU" b="0" baseline="0" dirty="0" smtClean="0"/>
              <a:t> wells and bathing locations developed as part of WASH programing and used by different gender groups at different time may provide an entry point for discussion of taboo topics such as HIV transmission </a:t>
            </a:r>
            <a:endParaRPr lang="en-AU" b="1" dirty="0" smtClean="0"/>
          </a:p>
          <a:p>
            <a:pPr defTabSz="912937">
              <a:defRPr/>
            </a:pPr>
            <a:endParaRPr lang="en-AU" dirty="0" smtClean="0"/>
          </a:p>
          <a:p>
            <a:pPr defTabSz="912937">
              <a:defRPr/>
            </a:pPr>
            <a:r>
              <a:rPr lang="en-AU" b="1" dirty="0" smtClean="0"/>
              <a:t>Next</a:t>
            </a:r>
          </a:p>
          <a:p>
            <a:endParaRPr lang="en-AU" dirty="0" smtClean="0"/>
          </a:p>
        </p:txBody>
      </p:sp>
      <p:sp>
        <p:nvSpPr>
          <p:cNvPr id="4" name="Slide Number Placeholder 3"/>
          <p:cNvSpPr>
            <a:spLocks noGrp="1"/>
          </p:cNvSpPr>
          <p:nvPr>
            <p:ph type="sldNum" sz="quarter" idx="10"/>
          </p:nvPr>
        </p:nvSpPr>
        <p:spPr/>
        <p:txBody>
          <a:bodyPr/>
          <a:lstStyle/>
          <a:p>
            <a:fld id="{070BCBD5-C81E-4CA2-A16E-F75D36487965}" type="slidenum">
              <a:rPr lang="en-AU" smtClean="0"/>
              <a:t>18</a:t>
            </a:fld>
            <a:endParaRPr lang="en-AU"/>
          </a:p>
        </p:txBody>
      </p:sp>
    </p:spTree>
    <p:extLst>
      <p:ext uri="{BB962C8B-B14F-4D97-AF65-F5344CB8AC3E}">
        <p14:creationId xmlns:p14="http://schemas.microsoft.com/office/powerpoint/2010/main" val="2300027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19</a:t>
            </a:fld>
            <a:endParaRPr lang="en-AU"/>
          </a:p>
        </p:txBody>
      </p:sp>
    </p:spTree>
    <p:extLst>
      <p:ext uri="{BB962C8B-B14F-4D97-AF65-F5344CB8AC3E}">
        <p14:creationId xmlns:p14="http://schemas.microsoft.com/office/powerpoint/2010/main" val="309641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Acknowledgements</a:t>
            </a:r>
          </a:p>
          <a:p>
            <a:r>
              <a:rPr lang="en-AU" dirty="0" smtClean="0"/>
              <a:t>Adapted</a:t>
            </a:r>
            <a:r>
              <a:rPr lang="en-AU" baseline="0" dirty="0" smtClean="0"/>
              <a:t> and u</a:t>
            </a:r>
            <a:r>
              <a:rPr lang="en-AU" dirty="0" smtClean="0"/>
              <a:t>pdated</a:t>
            </a:r>
            <a:r>
              <a:rPr lang="en-AU" baseline="0" dirty="0" smtClean="0"/>
              <a:t> version 2011 WASH conference presentation by Lisa Natoli. </a:t>
            </a:r>
          </a:p>
          <a:p>
            <a:r>
              <a:rPr lang="en-AU" baseline="0" dirty="0" smtClean="0"/>
              <a:t>Co-facilitator Julia and Burnet Colleagues for comments. </a:t>
            </a:r>
          </a:p>
          <a:p>
            <a:r>
              <a:rPr lang="en-AU" baseline="0" dirty="0" smtClean="0"/>
              <a:t>Draws on a range of resources developed by other agencies including USAID, WHO and WaterAID. </a:t>
            </a:r>
          </a:p>
          <a:p>
            <a:r>
              <a:rPr lang="en-AU" baseline="0" dirty="0" smtClean="0"/>
              <a:t>Reference listed at the end.    </a:t>
            </a:r>
          </a:p>
          <a:p>
            <a:endParaRPr lang="en-AU" baseline="0" dirty="0" smtClean="0"/>
          </a:p>
          <a:p>
            <a:r>
              <a:rPr lang="en-AU" baseline="0" dirty="0" smtClean="0"/>
              <a:t>Ask questions and raise issues along the way. </a:t>
            </a:r>
          </a:p>
          <a:p>
            <a:r>
              <a:rPr lang="en-AU" baseline="0" dirty="0" smtClean="0"/>
              <a:t>Included logical points to pause for comments and questions on the chat and </a:t>
            </a:r>
            <a:r>
              <a:rPr lang="en-AU" baseline="0" dirty="0" err="1" smtClean="0"/>
              <a:t>mic.</a:t>
            </a:r>
            <a:r>
              <a:rPr lang="en-AU" baseline="0" dirty="0" smtClean="0"/>
              <a:t> </a:t>
            </a:r>
          </a:p>
        </p:txBody>
      </p:sp>
      <p:sp>
        <p:nvSpPr>
          <p:cNvPr id="4" name="Slide Number Placeholder 3"/>
          <p:cNvSpPr>
            <a:spLocks noGrp="1"/>
          </p:cNvSpPr>
          <p:nvPr>
            <p:ph type="sldNum" sz="quarter" idx="10"/>
          </p:nvPr>
        </p:nvSpPr>
        <p:spPr/>
        <p:txBody>
          <a:bodyPr/>
          <a:lstStyle/>
          <a:p>
            <a:fld id="{070BCBD5-C81E-4CA2-A16E-F75D36487965}" type="slidenum">
              <a:rPr lang="en-AU" smtClean="0"/>
              <a:t>2</a:t>
            </a:fld>
            <a:endParaRPr lang="en-AU" dirty="0"/>
          </a:p>
        </p:txBody>
      </p:sp>
    </p:spTree>
    <p:extLst>
      <p:ext uri="{BB962C8B-B14F-4D97-AF65-F5344CB8AC3E}">
        <p14:creationId xmlns:p14="http://schemas.microsoft.com/office/powerpoint/2010/main" val="4241489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Why?</a:t>
            </a:r>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20</a:t>
            </a:fld>
            <a:endParaRPr lang="en-AU"/>
          </a:p>
        </p:txBody>
      </p:sp>
    </p:spTree>
    <p:extLst>
      <p:ext uri="{BB962C8B-B14F-4D97-AF65-F5344CB8AC3E}">
        <p14:creationId xmlns:p14="http://schemas.microsoft.com/office/powerpoint/2010/main" val="4104571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a:t>
            </a:r>
            <a:r>
              <a:rPr lang="en-AU" baseline="0" dirty="0" smtClean="0"/>
              <a:t> general considerations in diagram form</a:t>
            </a:r>
          </a:p>
          <a:p>
            <a:r>
              <a:rPr lang="en-AU" baseline="0" dirty="0" smtClean="0"/>
              <a:t>Scenarios…</a:t>
            </a:r>
          </a:p>
          <a:p>
            <a:endParaRPr lang="en-AU" baseline="0" dirty="0" smtClean="0"/>
          </a:p>
          <a:p>
            <a:r>
              <a:rPr lang="en-AU" b="1" baseline="0" dirty="0" smtClean="0"/>
              <a:t>Next</a:t>
            </a:r>
            <a:endParaRPr lang="en-AU" b="1" dirty="0"/>
          </a:p>
        </p:txBody>
      </p:sp>
      <p:sp>
        <p:nvSpPr>
          <p:cNvPr id="4" name="Slide Number Placeholder 3"/>
          <p:cNvSpPr>
            <a:spLocks noGrp="1"/>
          </p:cNvSpPr>
          <p:nvPr>
            <p:ph type="sldNum" sz="quarter" idx="10"/>
          </p:nvPr>
        </p:nvSpPr>
        <p:spPr/>
        <p:txBody>
          <a:bodyPr/>
          <a:lstStyle/>
          <a:p>
            <a:fld id="{070BCBD5-C81E-4CA2-A16E-F75D36487965}" type="slidenum">
              <a:rPr lang="en-AU" smtClean="0"/>
              <a:t>21</a:t>
            </a:fld>
            <a:endParaRPr lang="en-AU"/>
          </a:p>
        </p:txBody>
      </p:sp>
    </p:spTree>
    <p:extLst>
      <p:ext uri="{BB962C8B-B14F-4D97-AF65-F5344CB8AC3E}">
        <p14:creationId xmlns:p14="http://schemas.microsoft.com/office/powerpoint/2010/main" val="3858130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accent6">
                    <a:lumMod val="75000"/>
                  </a:schemeClr>
                </a:solidFill>
                <a:latin typeface="Arial" pitchFamily="34" charset="0"/>
                <a:cs typeface="Arial" pitchFamily="34" charset="0"/>
              </a:rPr>
              <a:t>General scenario</a:t>
            </a:r>
          </a:p>
          <a:p>
            <a:endParaRPr lang="en-AU" dirty="0" smtClean="0">
              <a:solidFill>
                <a:schemeClr val="accent6">
                  <a:lumMod val="75000"/>
                </a:schemeClr>
              </a:solidFill>
              <a:latin typeface="Arial" pitchFamily="34" charset="0"/>
              <a:cs typeface="Arial" pitchFamily="34" charset="0"/>
            </a:endParaRPr>
          </a:p>
          <a:p>
            <a:r>
              <a:rPr lang="en-AU" dirty="0" smtClean="0">
                <a:solidFill>
                  <a:schemeClr val="accent6">
                    <a:lumMod val="75000"/>
                  </a:schemeClr>
                </a:solidFill>
                <a:latin typeface="Arial" pitchFamily="34" charset="0"/>
                <a:cs typeface="Arial" pitchFamily="34" charset="0"/>
              </a:rPr>
              <a:t>Individual </a:t>
            </a:r>
            <a:r>
              <a:rPr lang="en-AU" dirty="0">
                <a:solidFill>
                  <a:schemeClr val="accent6">
                    <a:lumMod val="75000"/>
                  </a:schemeClr>
                </a:solidFill>
                <a:latin typeface="Arial" pitchFamily="34" charset="0"/>
                <a:cs typeface="Arial" pitchFamily="34" charset="0"/>
              </a:rPr>
              <a:t>and Family level water </a:t>
            </a:r>
            <a:r>
              <a:rPr lang="en-AU" dirty="0" smtClean="0">
                <a:solidFill>
                  <a:schemeClr val="accent6">
                    <a:lumMod val="75000"/>
                  </a:schemeClr>
                </a:solidFill>
                <a:latin typeface="Arial" pitchFamily="34" charset="0"/>
                <a:cs typeface="Arial" pitchFamily="34" charset="0"/>
              </a:rPr>
              <a:t>needs</a:t>
            </a:r>
            <a:r>
              <a:rPr lang="en-AU" baseline="0" dirty="0" smtClean="0">
                <a:solidFill>
                  <a:schemeClr val="accent6">
                    <a:lumMod val="75000"/>
                  </a:schemeClr>
                </a:solidFill>
                <a:latin typeface="Arial" pitchFamily="34" charset="0"/>
                <a:cs typeface="Arial" pitchFamily="34" charset="0"/>
              </a:rPr>
              <a:t> should be considered</a:t>
            </a:r>
            <a:endParaRPr lang="en-AU" b="1" dirty="0">
              <a:solidFill>
                <a:schemeClr val="accent6">
                  <a:lumMod val="75000"/>
                </a:schemeClr>
              </a:solidFill>
              <a:latin typeface="Arial" pitchFamily="34" charset="0"/>
              <a:cs typeface="Arial" pitchFamily="34" charset="0"/>
            </a:endParaRPr>
          </a:p>
          <a:p>
            <a:endParaRPr lang="en-AU" b="1" dirty="0">
              <a:solidFill>
                <a:schemeClr val="accent6">
                  <a:lumMod val="75000"/>
                </a:schemeClr>
              </a:solidFill>
              <a:latin typeface="Arial" pitchFamily="34" charset="0"/>
              <a:cs typeface="Arial" pitchFamily="34" charset="0"/>
            </a:endParaRPr>
          </a:p>
          <a:p>
            <a:r>
              <a:rPr lang="en-AU" b="1" dirty="0" smtClean="0">
                <a:solidFill>
                  <a:schemeClr val="accent6">
                    <a:lumMod val="75000"/>
                  </a:schemeClr>
                </a:solidFill>
                <a:latin typeface="Arial" pitchFamily="34" charset="0"/>
                <a:cs typeface="Arial" pitchFamily="34" charset="0"/>
              </a:rPr>
              <a:t>Prevention</a:t>
            </a:r>
            <a:r>
              <a:rPr lang="en-AU" dirty="0" smtClean="0">
                <a:solidFill>
                  <a:schemeClr val="accent6">
                    <a:lumMod val="75000"/>
                  </a:schemeClr>
                </a:solidFill>
                <a:latin typeface="Arial" pitchFamily="34" charset="0"/>
                <a:cs typeface="Arial" pitchFamily="34" charset="0"/>
              </a:rPr>
              <a:t> – Baby (&amp;</a:t>
            </a:r>
            <a:r>
              <a:rPr lang="en-AU" baseline="0" dirty="0" smtClean="0">
                <a:solidFill>
                  <a:schemeClr val="accent6">
                    <a:lumMod val="75000"/>
                  </a:schemeClr>
                </a:solidFill>
                <a:latin typeface="Arial" pitchFamily="34" charset="0"/>
                <a:cs typeface="Arial" pitchFamily="34" charset="0"/>
              </a:rPr>
              <a:t> Doris)</a:t>
            </a:r>
            <a:r>
              <a:rPr lang="en-AU" dirty="0" smtClean="0">
                <a:solidFill>
                  <a:schemeClr val="accent6">
                    <a:lumMod val="75000"/>
                  </a:schemeClr>
                </a:solidFill>
                <a:latin typeface="Arial" pitchFamily="34" charset="0"/>
                <a:cs typeface="Arial" pitchFamily="34" charset="0"/>
              </a:rPr>
              <a:t> – infant feeding</a:t>
            </a:r>
          </a:p>
          <a:p>
            <a:r>
              <a:rPr lang="en-AU" b="1" dirty="0" smtClean="0">
                <a:solidFill>
                  <a:schemeClr val="accent6">
                    <a:lumMod val="75000"/>
                  </a:schemeClr>
                </a:solidFill>
                <a:latin typeface="Arial" pitchFamily="34" charset="0"/>
                <a:cs typeface="Arial" pitchFamily="34" charset="0"/>
              </a:rPr>
              <a:t>Prevention</a:t>
            </a:r>
            <a:r>
              <a:rPr lang="en-AU" baseline="0" dirty="0" smtClean="0">
                <a:solidFill>
                  <a:schemeClr val="accent6">
                    <a:lumMod val="75000"/>
                  </a:schemeClr>
                </a:solidFill>
                <a:latin typeface="Arial" pitchFamily="34" charset="0"/>
                <a:cs typeface="Arial" pitchFamily="34" charset="0"/>
              </a:rPr>
              <a:t> – Doris – progression to AIDS</a:t>
            </a:r>
          </a:p>
          <a:p>
            <a:r>
              <a:rPr lang="en-AU" b="1" dirty="0" smtClean="0">
                <a:solidFill>
                  <a:schemeClr val="accent6">
                    <a:lumMod val="75000"/>
                  </a:schemeClr>
                </a:solidFill>
                <a:latin typeface="Arial" pitchFamily="34" charset="0"/>
                <a:cs typeface="Arial" pitchFamily="34" charset="0"/>
              </a:rPr>
              <a:t>Care an support </a:t>
            </a:r>
            <a:r>
              <a:rPr lang="en-AU" dirty="0" smtClean="0">
                <a:solidFill>
                  <a:schemeClr val="accent6">
                    <a:lumMod val="75000"/>
                  </a:schemeClr>
                </a:solidFill>
                <a:latin typeface="Arial" pitchFamily="34" charset="0"/>
                <a:cs typeface="Arial" pitchFamily="34" charset="0"/>
              </a:rPr>
              <a:t>– Fidelis,</a:t>
            </a:r>
            <a:r>
              <a:rPr lang="en-AU" baseline="0" dirty="0" smtClean="0">
                <a:solidFill>
                  <a:schemeClr val="accent6">
                    <a:lumMod val="75000"/>
                  </a:schemeClr>
                </a:solidFill>
                <a:latin typeface="Arial" pitchFamily="34" charset="0"/>
                <a:cs typeface="Arial" pitchFamily="34" charset="0"/>
              </a:rPr>
              <a:t> Doris &amp; Baby – Community who can help Doris – burden will likely fall on her?</a:t>
            </a:r>
          </a:p>
          <a:p>
            <a:endParaRPr lang="en-AU" baseline="0" dirty="0" smtClean="0">
              <a:solidFill>
                <a:schemeClr val="accent6">
                  <a:lumMod val="75000"/>
                </a:schemeClr>
              </a:solidFill>
              <a:latin typeface="Arial" pitchFamily="34" charset="0"/>
              <a:cs typeface="Arial" pitchFamily="34" charset="0"/>
            </a:endParaRPr>
          </a:p>
          <a:p>
            <a:r>
              <a:rPr lang="en-AU" baseline="0" dirty="0" smtClean="0">
                <a:solidFill>
                  <a:schemeClr val="accent6">
                    <a:lumMod val="75000"/>
                  </a:schemeClr>
                </a:solidFill>
                <a:latin typeface="Arial" pitchFamily="34" charset="0"/>
                <a:cs typeface="Arial" pitchFamily="34" charset="0"/>
              </a:rPr>
              <a:t>Logistical, Environmental, Medical  - carrying water, volume, time, location</a:t>
            </a:r>
          </a:p>
          <a:p>
            <a:endParaRPr lang="en-AU" dirty="0" smtClean="0">
              <a:solidFill>
                <a:schemeClr val="accent6">
                  <a:lumMod val="75000"/>
                </a:schemeClr>
              </a:solidFill>
              <a:latin typeface="Arial" pitchFamily="34" charset="0"/>
              <a:cs typeface="Arial" pitchFamily="34" charset="0"/>
            </a:endParaRPr>
          </a:p>
          <a:p>
            <a:r>
              <a:rPr lang="en-AU" dirty="0" smtClean="0">
                <a:solidFill>
                  <a:schemeClr val="accent6">
                    <a:lumMod val="75000"/>
                  </a:schemeClr>
                </a:solidFill>
                <a:latin typeface="Arial" pitchFamily="34" charset="0"/>
                <a:cs typeface="Arial" pitchFamily="34" charset="0"/>
              </a:rPr>
              <a:t>HIV infant</a:t>
            </a:r>
            <a:r>
              <a:rPr lang="en-AU" baseline="0" dirty="0" smtClean="0">
                <a:solidFill>
                  <a:schemeClr val="accent6">
                    <a:lumMod val="75000"/>
                  </a:schemeClr>
                </a:solidFill>
                <a:latin typeface="Arial" pitchFamily="34" charset="0"/>
                <a:cs typeface="Arial" pitchFamily="34" charset="0"/>
              </a:rPr>
              <a:t> feeding guidelines, </a:t>
            </a:r>
          </a:p>
          <a:p>
            <a:r>
              <a:rPr lang="en-AU" baseline="0" dirty="0" smtClean="0">
                <a:solidFill>
                  <a:schemeClr val="accent6">
                    <a:lumMod val="75000"/>
                  </a:schemeClr>
                </a:solidFill>
                <a:latin typeface="Arial" pitchFamily="34" charset="0"/>
                <a:cs typeface="Arial" pitchFamily="34" charset="0"/>
              </a:rPr>
              <a:t>National Policy on breastfeeding</a:t>
            </a:r>
          </a:p>
          <a:p>
            <a:r>
              <a:rPr lang="en-AU" baseline="0" dirty="0" smtClean="0">
                <a:solidFill>
                  <a:schemeClr val="accent6">
                    <a:lumMod val="75000"/>
                  </a:schemeClr>
                </a:solidFill>
                <a:latin typeface="Arial" pitchFamily="34" charset="0"/>
                <a:cs typeface="Arial" pitchFamily="34" charset="0"/>
              </a:rPr>
              <a:t>Options, Advice, Choice</a:t>
            </a:r>
          </a:p>
          <a:p>
            <a:r>
              <a:rPr lang="en-AU" baseline="0" dirty="0" smtClean="0">
                <a:solidFill>
                  <a:schemeClr val="accent6">
                    <a:lumMod val="75000"/>
                  </a:schemeClr>
                </a:solidFill>
                <a:latin typeface="Arial" pitchFamily="34" charset="0"/>
                <a:cs typeface="Arial" pitchFamily="34" charset="0"/>
              </a:rPr>
              <a:t>Physical considerations</a:t>
            </a:r>
          </a:p>
          <a:p>
            <a:endParaRPr lang="en-AU" baseline="0" dirty="0" smtClean="0">
              <a:solidFill>
                <a:schemeClr val="accent6">
                  <a:lumMod val="75000"/>
                </a:schemeClr>
              </a:solidFill>
              <a:latin typeface="Arial" pitchFamily="34" charset="0"/>
              <a:cs typeface="Arial" pitchFamily="34" charset="0"/>
            </a:endParaRPr>
          </a:p>
          <a:p>
            <a:r>
              <a:rPr lang="en-AU" baseline="0" dirty="0" smtClean="0">
                <a:solidFill>
                  <a:schemeClr val="accent6">
                    <a:lumMod val="75000"/>
                  </a:schemeClr>
                </a:solidFill>
                <a:latin typeface="Arial" pitchFamily="34" charset="0"/>
                <a:cs typeface="Arial" pitchFamily="34" charset="0"/>
              </a:rPr>
              <a:t>Who will cart the water if it is not available near their home?</a:t>
            </a:r>
          </a:p>
          <a:p>
            <a:r>
              <a:rPr lang="en-AU" baseline="0" dirty="0" smtClean="0">
                <a:solidFill>
                  <a:schemeClr val="accent6">
                    <a:lumMod val="75000"/>
                  </a:schemeClr>
                </a:solidFill>
                <a:latin typeface="Arial" pitchFamily="34" charset="0"/>
                <a:cs typeface="Arial" pitchFamily="34" charset="0"/>
              </a:rPr>
              <a:t>What about risk of assault or rape at water facilities located far from Home – HIV Risk Mapping. </a:t>
            </a:r>
          </a:p>
          <a:p>
            <a:endParaRPr lang="en-AU" dirty="0" smtClean="0">
              <a:solidFill>
                <a:schemeClr val="accent6">
                  <a:lumMod val="75000"/>
                </a:schemeClr>
              </a:solidFill>
              <a:latin typeface="Arial" pitchFamily="34" charset="0"/>
              <a:cs typeface="Arial" pitchFamily="34" charset="0"/>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22</a:t>
            </a:fld>
            <a:endParaRPr lang="en-AU"/>
          </a:p>
        </p:txBody>
      </p:sp>
    </p:spTree>
    <p:extLst>
      <p:ext uri="{BB962C8B-B14F-4D97-AF65-F5344CB8AC3E}">
        <p14:creationId xmlns:p14="http://schemas.microsoft.com/office/powerpoint/2010/main" val="122434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002060"/>
                </a:solidFill>
              </a:rPr>
              <a:t>Stigma </a:t>
            </a:r>
            <a:r>
              <a:rPr lang="en-AU" dirty="0">
                <a:solidFill>
                  <a:srgbClr val="002060"/>
                </a:solidFill>
                <a:latin typeface="Arial" pitchFamily="34" charset="0"/>
                <a:cs typeface="Arial" pitchFamily="34" charset="0"/>
              </a:rPr>
              <a:t>and discrimination is exacerbated for people who sell sex or inject drugs </a:t>
            </a:r>
            <a:endParaRPr lang="en-AU" dirty="0" smtClean="0">
              <a:solidFill>
                <a:srgbClr val="002060"/>
              </a:solidFill>
              <a:latin typeface="Arial" pitchFamily="34" charset="0"/>
              <a:cs typeface="Arial" pitchFamily="34" charset="0"/>
            </a:endParaRPr>
          </a:p>
          <a:p>
            <a:pPr marL="171450" indent="-171450">
              <a:buFont typeface="Arial" pitchFamily="34" charset="0"/>
              <a:buChar char="•"/>
            </a:pPr>
            <a:r>
              <a:rPr lang="en-AU" dirty="0" smtClean="0">
                <a:solidFill>
                  <a:srgbClr val="002060"/>
                </a:solidFill>
                <a:latin typeface="Arial" pitchFamily="34" charset="0"/>
                <a:cs typeface="Arial" pitchFamily="34" charset="0"/>
              </a:rPr>
              <a:t>behaviour </a:t>
            </a:r>
            <a:r>
              <a:rPr lang="en-AU" dirty="0">
                <a:solidFill>
                  <a:srgbClr val="002060"/>
                </a:solidFill>
                <a:latin typeface="Arial" pitchFamily="34" charset="0"/>
                <a:cs typeface="Arial" pitchFamily="34" charset="0"/>
              </a:rPr>
              <a:t>is often illegal </a:t>
            </a:r>
            <a:r>
              <a:rPr lang="en-AU" dirty="0" smtClean="0">
                <a:solidFill>
                  <a:srgbClr val="002060"/>
                </a:solidFill>
                <a:latin typeface="Arial" pitchFamily="34" charset="0"/>
                <a:cs typeface="Arial" pitchFamily="34" charset="0"/>
              </a:rPr>
              <a:t> </a:t>
            </a:r>
          </a:p>
          <a:p>
            <a:pPr marL="171450" indent="-171450">
              <a:buFont typeface="Arial" pitchFamily="34" charset="0"/>
              <a:buChar char="•"/>
            </a:pPr>
            <a:r>
              <a:rPr lang="en-AU" dirty="0" smtClean="0">
                <a:solidFill>
                  <a:srgbClr val="002060"/>
                </a:solidFill>
                <a:latin typeface="Arial" pitchFamily="34" charset="0"/>
                <a:cs typeface="Arial" pitchFamily="34" charset="0"/>
              </a:rPr>
              <a:t>people </a:t>
            </a:r>
            <a:r>
              <a:rPr lang="en-AU" dirty="0">
                <a:solidFill>
                  <a:srgbClr val="002060"/>
                </a:solidFill>
                <a:latin typeface="Arial" pitchFamily="34" charset="0"/>
                <a:cs typeface="Arial" pitchFamily="34" charset="0"/>
              </a:rPr>
              <a:t>are judgemental </a:t>
            </a:r>
            <a:r>
              <a:rPr lang="en-AU" dirty="0" smtClean="0">
                <a:solidFill>
                  <a:srgbClr val="002060"/>
                </a:solidFill>
                <a:latin typeface="Arial" pitchFamily="34" charset="0"/>
                <a:cs typeface="Arial" pitchFamily="34" charset="0"/>
              </a:rPr>
              <a:t>(pregnant woman)</a:t>
            </a:r>
          </a:p>
          <a:p>
            <a:pPr marL="171450" indent="-171450">
              <a:buFont typeface="Arial" pitchFamily="34" charset="0"/>
              <a:buChar char="•"/>
            </a:pPr>
            <a:r>
              <a:rPr lang="en-AU" dirty="0" smtClean="0">
                <a:solidFill>
                  <a:srgbClr val="002060"/>
                </a:solidFill>
                <a:latin typeface="Arial" pitchFamily="34" charset="0"/>
                <a:cs typeface="Arial" pitchFamily="34" charset="0"/>
              </a:rPr>
              <a:t>Why should they have access (special treatment) = equity arguments</a:t>
            </a:r>
          </a:p>
          <a:p>
            <a:pPr marL="171450" indent="-171450">
              <a:buFont typeface="Arial" pitchFamily="34" charset="0"/>
              <a:buChar char="•"/>
            </a:pPr>
            <a:r>
              <a:rPr lang="en-AU" dirty="0" smtClean="0">
                <a:solidFill>
                  <a:srgbClr val="002060"/>
                </a:solidFill>
                <a:latin typeface="Arial" pitchFamily="34" charset="0"/>
                <a:cs typeface="Arial" pitchFamily="34" charset="0"/>
              </a:rPr>
              <a:t> Why are there limits </a:t>
            </a:r>
            <a:r>
              <a:rPr lang="en-AU" dirty="0">
                <a:solidFill>
                  <a:srgbClr val="002060"/>
                </a:solidFill>
                <a:latin typeface="Arial" pitchFamily="34" charset="0"/>
                <a:cs typeface="Arial" pitchFamily="34" charset="0"/>
              </a:rPr>
              <a:t>to access </a:t>
            </a:r>
            <a:r>
              <a:rPr lang="en-AU" dirty="0" smtClean="0">
                <a:solidFill>
                  <a:srgbClr val="002060"/>
                </a:solidFill>
                <a:latin typeface="Arial" pitchFamily="34" charset="0"/>
                <a:cs typeface="Arial" pitchFamily="34" charset="0"/>
              </a:rPr>
              <a:t>e.g. may reflect </a:t>
            </a:r>
            <a:r>
              <a:rPr lang="en-AU" dirty="0">
                <a:solidFill>
                  <a:srgbClr val="002060"/>
                </a:solidFill>
                <a:latin typeface="Arial" pitchFamily="34" charset="0"/>
                <a:cs typeface="Arial" pitchFamily="34" charset="0"/>
              </a:rPr>
              <a:t>“unstable” or impermanent accommodation </a:t>
            </a:r>
            <a:r>
              <a:rPr lang="en-AU" dirty="0" smtClean="0">
                <a:solidFill>
                  <a:srgbClr val="002060"/>
                </a:solidFill>
                <a:latin typeface="Arial" pitchFamily="34" charset="0"/>
                <a:cs typeface="Arial" pitchFamily="34" charset="0"/>
              </a:rPr>
              <a:t>arrangements i.e.</a:t>
            </a:r>
            <a:r>
              <a:rPr lang="en-AU" baseline="0" dirty="0" smtClean="0">
                <a:solidFill>
                  <a:srgbClr val="002060"/>
                </a:solidFill>
                <a:latin typeface="Arial" pitchFamily="34" charset="0"/>
                <a:cs typeface="Arial" pitchFamily="34" charset="0"/>
              </a:rPr>
              <a:t> not stigma </a:t>
            </a:r>
          </a:p>
          <a:p>
            <a:endParaRPr lang="en-AU" dirty="0">
              <a:solidFill>
                <a:srgbClr val="002060"/>
              </a:solidFill>
              <a:latin typeface="Arial" pitchFamily="34" charset="0"/>
              <a:cs typeface="Arial" pitchFamily="34" charset="0"/>
            </a:endParaRPr>
          </a:p>
          <a:p>
            <a:r>
              <a:rPr lang="en-AU" b="1" dirty="0" smtClean="0">
                <a:solidFill>
                  <a:srgbClr val="002060"/>
                </a:solidFill>
                <a:latin typeface="Arial" pitchFamily="34" charset="0"/>
                <a:cs typeface="Arial" pitchFamily="34" charset="0"/>
              </a:rPr>
              <a:t>Scenarios…</a:t>
            </a:r>
            <a:endParaRPr lang="en-AU" b="1" dirty="0">
              <a:solidFill>
                <a:srgbClr val="002060"/>
              </a:solidFill>
              <a:latin typeface="Arial" pitchFamily="34" charset="0"/>
              <a:cs typeface="Arial" pitchFamily="34" charset="0"/>
            </a:endParaRPr>
          </a:p>
          <a:p>
            <a:endParaRPr lang="en-AU" dirty="0">
              <a:solidFill>
                <a:srgbClr val="002060"/>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23</a:t>
            </a:fld>
            <a:endParaRPr lang="en-AU" dirty="0"/>
          </a:p>
        </p:txBody>
      </p:sp>
    </p:spTree>
    <p:extLst>
      <p:ext uri="{BB962C8B-B14F-4D97-AF65-F5344CB8AC3E}">
        <p14:creationId xmlns:p14="http://schemas.microsoft.com/office/powerpoint/2010/main" val="2515624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HIV Prevention </a:t>
            </a:r>
          </a:p>
          <a:p>
            <a:r>
              <a:rPr lang="en-AU" baseline="0" dirty="0" smtClean="0"/>
              <a:t>Most Significant Change story</a:t>
            </a:r>
          </a:p>
          <a:p>
            <a:r>
              <a:rPr lang="en-AU" dirty="0" smtClean="0"/>
              <a:t>Unexpected outcome of the of HIV prevention</a:t>
            </a:r>
            <a:r>
              <a:rPr lang="en-AU" baseline="0" dirty="0" smtClean="0"/>
              <a:t> </a:t>
            </a:r>
            <a:r>
              <a:rPr lang="en-AU" dirty="0" smtClean="0"/>
              <a:t>program</a:t>
            </a:r>
            <a:r>
              <a:rPr lang="en-AU" baseline="0" dirty="0" smtClean="0"/>
              <a:t> with no specific WASH focus. </a:t>
            </a:r>
          </a:p>
          <a:p>
            <a:endParaRPr lang="en-AU" baseline="0" dirty="0" smtClean="0"/>
          </a:p>
          <a:p>
            <a:r>
              <a:rPr lang="en-AU" baseline="0" dirty="0" smtClean="0"/>
              <a:t>Condom use message changed perceptions about hygiene practices  - what is the outcome of changed practice?</a:t>
            </a:r>
          </a:p>
          <a:p>
            <a:endParaRPr lang="en-AU" baseline="0" dirty="0" smtClean="0"/>
          </a:p>
          <a:p>
            <a:r>
              <a:rPr lang="en-AU" baseline="0" dirty="0" smtClean="0"/>
              <a:t>Thinking through issues:</a:t>
            </a:r>
          </a:p>
          <a:p>
            <a:pPr marL="171450" indent="-171450">
              <a:buFont typeface="Arial" pitchFamily="34" charset="0"/>
              <a:buChar char="•"/>
            </a:pPr>
            <a:r>
              <a:rPr lang="en-AU" baseline="0" dirty="0" smtClean="0"/>
              <a:t>access to water tends to be limited in settings where sex work occurs </a:t>
            </a:r>
          </a:p>
          <a:p>
            <a:pPr marL="171450" indent="-171450">
              <a:buFont typeface="Arial" pitchFamily="34" charset="0"/>
              <a:buChar char="•"/>
            </a:pPr>
            <a:r>
              <a:rPr lang="en-AU" baseline="0" dirty="0" smtClean="0"/>
              <a:t>Douching (flushing vagina) not recommended but some cultural practice</a:t>
            </a:r>
          </a:p>
          <a:p>
            <a:pPr marL="171450" indent="-171450">
              <a:buFont typeface="Arial" pitchFamily="34" charset="0"/>
              <a:buChar char="•"/>
            </a:pPr>
            <a:r>
              <a:rPr lang="en-AU" baseline="0" dirty="0" smtClean="0"/>
              <a:t>But what are general implications</a:t>
            </a:r>
          </a:p>
          <a:p>
            <a:pPr marL="0" indent="0">
              <a:buFont typeface="Arial" pitchFamily="34" charset="0"/>
              <a:buNone/>
            </a:pPr>
            <a:endParaRPr lang="en-AU" baseline="0" dirty="0" smtClean="0"/>
          </a:p>
          <a:p>
            <a:r>
              <a:rPr lang="en-AU" baseline="0" dirty="0" smtClean="0"/>
              <a:t>Search for resources = guidance on hygiene in brothels – discussion hygiene as occupational health and safety issue. </a:t>
            </a:r>
          </a:p>
          <a:p>
            <a:endParaRPr lang="en-AU" baseline="0" dirty="0" smtClean="0"/>
          </a:p>
          <a:p>
            <a:r>
              <a:rPr lang="en-AU" b="1" baseline="0" dirty="0" smtClean="0"/>
              <a:t>Raises interesting questions on terminology (do basic HIV care and support programs already address some WASH issues but call then something else? What about prevention programs?)</a:t>
            </a:r>
          </a:p>
          <a:p>
            <a:endParaRPr lang="en-AU" baseline="0" dirty="0" smtClean="0"/>
          </a:p>
          <a:p>
            <a:r>
              <a:rPr lang="en-AU" baseline="0" dirty="0" smtClean="0"/>
              <a:t>NSW also websites for sex workers: http://www.prostitutie.nl/index.php?id=29&amp;L=1</a:t>
            </a:r>
          </a:p>
          <a:p>
            <a:endParaRPr lang="en-AU" baseline="0" dirty="0" smtClean="0"/>
          </a:p>
          <a:p>
            <a:r>
              <a:rPr lang="en-AU" b="1" baseline="0" dirty="0" smtClean="0"/>
              <a:t>Next</a:t>
            </a:r>
            <a:endParaRPr lang="en-AU" b="1" dirty="0"/>
          </a:p>
        </p:txBody>
      </p:sp>
      <p:sp>
        <p:nvSpPr>
          <p:cNvPr id="4" name="Slide Number Placeholder 3"/>
          <p:cNvSpPr>
            <a:spLocks noGrp="1"/>
          </p:cNvSpPr>
          <p:nvPr>
            <p:ph type="sldNum" sz="quarter" idx="10"/>
          </p:nvPr>
        </p:nvSpPr>
        <p:spPr/>
        <p:txBody>
          <a:bodyPr/>
          <a:lstStyle/>
          <a:p>
            <a:fld id="{070BCBD5-C81E-4CA2-A16E-F75D36487965}" type="slidenum">
              <a:rPr lang="en-AU" smtClean="0"/>
              <a:t>24</a:t>
            </a:fld>
            <a:endParaRPr lang="en-AU" dirty="0"/>
          </a:p>
        </p:txBody>
      </p:sp>
    </p:spTree>
    <p:extLst>
      <p:ext uri="{BB962C8B-B14F-4D97-AF65-F5344CB8AC3E}">
        <p14:creationId xmlns:p14="http://schemas.microsoft.com/office/powerpoint/2010/main" val="1621021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HIV Prevention</a:t>
            </a:r>
          </a:p>
          <a:p>
            <a:endParaRPr lang="en-AU" dirty="0" smtClean="0"/>
          </a:p>
          <a:p>
            <a:r>
              <a:rPr lang="en-AU" dirty="0" smtClean="0"/>
              <a:t>Very marginalised group – same basic needs at whole community</a:t>
            </a:r>
          </a:p>
          <a:p>
            <a:endParaRPr lang="en-AU" dirty="0" smtClean="0"/>
          </a:p>
          <a:p>
            <a:r>
              <a:rPr lang="en-AU" dirty="0" smtClean="0"/>
              <a:t>Not likely to be reached in ordinary community</a:t>
            </a:r>
            <a:r>
              <a:rPr lang="en-AU" baseline="0" dirty="0" smtClean="0"/>
              <a:t> WASH programs as excluded from “community”</a:t>
            </a:r>
          </a:p>
          <a:p>
            <a:r>
              <a:rPr lang="en-AU" baseline="0" dirty="0" smtClean="0"/>
              <a:t>Have a network i.e. peer workers and other people who inject = opportunity for intervention </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002060"/>
                </a:solidFill>
                <a:latin typeface="Arial" pitchFamily="34" charset="0"/>
                <a:cs typeface="Arial" pitchFamily="34" charset="0"/>
              </a:rPr>
              <a:t>Hand washing before injecting is protective against many infections, including blood borne viruses.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002060"/>
                </a:solidFill>
                <a:latin typeface="Arial" pitchFamily="34" charset="0"/>
                <a:cs typeface="Arial" pitchFamily="34" charset="0"/>
              </a:rPr>
              <a:t>Injectable drugs are often mixed with water, if that water is not sterile it can cause injecting related injury and disease.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002060"/>
                </a:solidFill>
                <a:latin typeface="Arial" pitchFamily="34" charset="0"/>
                <a:cs typeface="Arial" pitchFamily="34" charset="0"/>
              </a:rPr>
              <a:t>Access to safe water for people who inject drugs is critical, as it reduces a range of complications. </a:t>
            </a:r>
          </a:p>
          <a:p>
            <a:endParaRPr lang="en-AU" dirty="0" smtClean="0">
              <a:solidFill>
                <a:srgbClr val="002060"/>
              </a:solidFill>
              <a:latin typeface="Arial" pitchFamily="34" charset="0"/>
              <a:cs typeface="Arial" pitchFamily="34" charset="0"/>
            </a:endParaRPr>
          </a:p>
          <a:p>
            <a:r>
              <a:rPr lang="en-AU" dirty="0" smtClean="0">
                <a:solidFill>
                  <a:srgbClr val="002060"/>
                </a:solidFill>
                <a:latin typeface="Arial" pitchFamily="34" charset="0"/>
                <a:cs typeface="Arial" pitchFamily="34" charset="0"/>
              </a:rPr>
              <a:t>I wasn’t able to</a:t>
            </a:r>
            <a:r>
              <a:rPr lang="en-AU" baseline="0" dirty="0" smtClean="0">
                <a:solidFill>
                  <a:srgbClr val="002060"/>
                </a:solidFill>
                <a:latin typeface="Arial" pitchFamily="34" charset="0"/>
                <a:cs typeface="Arial" pitchFamily="34" charset="0"/>
              </a:rPr>
              <a:t> locate the specific data in time but for many programs sterile water is an optional extra – will post any specific guidance on the Forum once I find it. </a:t>
            </a:r>
          </a:p>
          <a:p>
            <a:endParaRPr lang="en-AU" baseline="0" dirty="0" smtClean="0">
              <a:solidFill>
                <a:srgbClr val="002060"/>
              </a:solidFill>
              <a:latin typeface="Arial" pitchFamily="34" charset="0"/>
              <a:cs typeface="Arial" pitchFamily="34" charset="0"/>
            </a:endParaRPr>
          </a:p>
          <a:p>
            <a:r>
              <a:rPr lang="en-AU" b="1" baseline="0" dirty="0" smtClean="0">
                <a:solidFill>
                  <a:srgbClr val="002060"/>
                </a:solidFill>
                <a:latin typeface="Arial" pitchFamily="34" charset="0"/>
                <a:cs typeface="Arial" pitchFamily="34" charset="0"/>
              </a:rPr>
              <a:t>Next</a:t>
            </a:r>
            <a:endParaRPr lang="en-AU" b="1" dirty="0" smtClean="0"/>
          </a:p>
        </p:txBody>
      </p:sp>
      <p:sp>
        <p:nvSpPr>
          <p:cNvPr id="4" name="Slide Number Placeholder 3"/>
          <p:cNvSpPr>
            <a:spLocks noGrp="1"/>
          </p:cNvSpPr>
          <p:nvPr>
            <p:ph type="sldNum" sz="quarter" idx="10"/>
          </p:nvPr>
        </p:nvSpPr>
        <p:spPr/>
        <p:txBody>
          <a:bodyPr/>
          <a:lstStyle/>
          <a:p>
            <a:fld id="{070BCBD5-C81E-4CA2-A16E-F75D36487965}" type="slidenum">
              <a:rPr lang="en-AU" smtClean="0"/>
              <a:t>25</a:t>
            </a:fld>
            <a:endParaRPr lang="en-AU"/>
          </a:p>
        </p:txBody>
      </p:sp>
    </p:spTree>
    <p:extLst>
      <p:ext uri="{BB962C8B-B14F-4D97-AF65-F5344CB8AC3E}">
        <p14:creationId xmlns:p14="http://schemas.microsoft.com/office/powerpoint/2010/main" val="30190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buClrTx/>
              <a:defRPr/>
            </a:pPr>
            <a:endParaRPr lang="en-AU" sz="2400" dirty="0" smtClean="0">
              <a:solidFill>
                <a:srgbClr val="002060"/>
              </a:solidFill>
              <a:latin typeface="Arial" pitchFamily="34" charset="0"/>
              <a:cs typeface="Arial" pitchFamily="34" charset="0"/>
            </a:endParaRPr>
          </a:p>
          <a:p>
            <a:pPr marL="0" indent="0" fontAlgn="auto">
              <a:spcBef>
                <a:spcPts val="0"/>
              </a:spcBef>
              <a:spcAft>
                <a:spcPts val="0"/>
              </a:spcAft>
              <a:buClrTx/>
              <a:buNone/>
              <a:defRPr/>
            </a:pPr>
            <a:r>
              <a:rPr lang="en-AU" sz="1200" b="1" dirty="0" smtClean="0">
                <a:solidFill>
                  <a:srgbClr val="002060"/>
                </a:solidFill>
              </a:rPr>
              <a:t>Source: </a:t>
            </a:r>
            <a:r>
              <a:rPr lang="en-AU" sz="1200" dirty="0" smtClean="0">
                <a:solidFill>
                  <a:srgbClr val="002060"/>
                </a:solidFill>
              </a:rPr>
              <a:t>USAID/WHO 2010</a:t>
            </a:r>
            <a:endParaRPr lang="en-AU" sz="1200" dirty="0" smtClean="0">
              <a:solidFill>
                <a:srgbClr val="002060"/>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26</a:t>
            </a:fld>
            <a:endParaRPr lang="en-AU" dirty="0"/>
          </a:p>
        </p:txBody>
      </p:sp>
    </p:spTree>
    <p:extLst>
      <p:ext uri="{BB962C8B-B14F-4D97-AF65-F5344CB8AC3E}">
        <p14:creationId xmlns:p14="http://schemas.microsoft.com/office/powerpoint/2010/main" val="2240656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Query</a:t>
            </a:r>
            <a:r>
              <a:rPr lang="en-AU" baseline="0" dirty="0" smtClean="0"/>
              <a:t>  - how many of these are handled as part of basic care and support and called something else i.e. infection control – where are the real gaps… most likely in the special needs. </a:t>
            </a:r>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070BCBD5-C81E-4CA2-A16E-F75D36487965}" type="slidenum">
              <a:rPr lang="en-AU" smtClean="0"/>
              <a:t>27</a:t>
            </a:fld>
            <a:endParaRPr lang="en-AU" dirty="0"/>
          </a:p>
        </p:txBody>
      </p:sp>
    </p:spTree>
    <p:extLst>
      <p:ext uri="{BB962C8B-B14F-4D97-AF65-F5344CB8AC3E}">
        <p14:creationId xmlns:p14="http://schemas.microsoft.com/office/powerpoint/2010/main" val="3637030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Especially in preventing stigma and discrimination</a:t>
            </a:r>
          </a:p>
          <a:p>
            <a:endParaRPr lang="en-AU" dirty="0" smtClean="0"/>
          </a:p>
          <a:p>
            <a:endParaRPr lang="en-AU" dirty="0" smtClean="0"/>
          </a:p>
          <a:p>
            <a:r>
              <a:rPr lang="en-AU" dirty="0" smtClean="0"/>
              <a:t>Things I missed out – BCC</a:t>
            </a:r>
            <a:r>
              <a:rPr lang="en-AU" baseline="0" dirty="0" smtClean="0"/>
              <a:t> principles, income earning </a:t>
            </a:r>
            <a:r>
              <a:rPr lang="en-AU" baseline="0" dirty="0" err="1" smtClean="0"/>
              <a:t>opps</a:t>
            </a:r>
            <a:r>
              <a:rPr lang="en-AU" baseline="0" dirty="0" smtClean="0"/>
              <a:t> in WASH programs for positive people in addition to potential to support nutrition requirements… </a:t>
            </a:r>
          </a:p>
          <a:p>
            <a:endParaRPr lang="en-AU" baseline="0" dirty="0" smtClean="0"/>
          </a:p>
          <a:p>
            <a:r>
              <a:rPr lang="en-AU" baseline="0" smtClean="0"/>
              <a:t>Other?</a:t>
            </a:r>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28</a:t>
            </a:fld>
            <a:endParaRPr lang="en-AU"/>
          </a:p>
        </p:txBody>
      </p:sp>
    </p:spTree>
    <p:extLst>
      <p:ext uri="{BB962C8B-B14F-4D97-AF65-F5344CB8AC3E}">
        <p14:creationId xmlns:p14="http://schemas.microsoft.com/office/powerpoint/2010/main" val="2101583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Increasing range of resources available addressing WASH needs in HIV programming – Julia</a:t>
            </a:r>
            <a:r>
              <a:rPr lang="en-AU" baseline="0" dirty="0" smtClean="0"/>
              <a:t> from FHI 360 who will be running the second live session was involved in developing a number of these and can present on some of the more practical issues around implementation. </a:t>
            </a:r>
            <a:endParaRPr lang="en-AU" dirty="0" smtClean="0"/>
          </a:p>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29</a:t>
            </a:fld>
            <a:endParaRPr lang="en-AU"/>
          </a:p>
        </p:txBody>
      </p:sp>
    </p:spTree>
    <p:extLst>
      <p:ext uri="{BB962C8B-B14F-4D97-AF65-F5344CB8AC3E}">
        <p14:creationId xmlns:p14="http://schemas.microsoft.com/office/powerpoint/2010/main" val="230528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Our technical expertise includes:</a:t>
            </a:r>
          </a:p>
          <a:p>
            <a:r>
              <a:rPr lang="en-AU" dirty="0" smtClean="0"/>
              <a:t>Infectious diseases (viruses, other sexually-transmitted infections and malaria) </a:t>
            </a:r>
          </a:p>
          <a:p>
            <a:r>
              <a:rPr lang="en-AU" dirty="0" smtClean="0"/>
              <a:t>Immunology (development of vaccines and immunotherapies) </a:t>
            </a:r>
          </a:p>
          <a:p>
            <a:r>
              <a:rPr lang="en-AU" dirty="0" smtClean="0"/>
              <a:t>Risk factors associated with infectious diseases (especially drug and alcohol use) </a:t>
            </a:r>
          </a:p>
          <a:p>
            <a:endParaRPr lang="en-AU" b="1" dirty="0" smtClean="0"/>
          </a:p>
          <a:p>
            <a:r>
              <a:rPr lang="en-AU" b="1" dirty="0" smtClean="0"/>
              <a:t>Start</a:t>
            </a:r>
            <a:r>
              <a:rPr lang="en-AU" b="1" baseline="0" dirty="0" smtClean="0"/>
              <a:t> a little about he Burnet – work areas include: </a:t>
            </a:r>
          </a:p>
          <a:p>
            <a:r>
              <a:rPr lang="en-AU" dirty="0" smtClean="0"/>
              <a:t>HIV, maternal and child health (including in health systems, vaccinations and vaccine development, and malaria) </a:t>
            </a:r>
          </a:p>
          <a:p>
            <a:r>
              <a:rPr lang="en-AU" dirty="0" smtClean="0"/>
              <a:t>Adolescent health (including drug and alcohol studies, hepatitis and sexual health) </a:t>
            </a:r>
          </a:p>
          <a:p>
            <a:r>
              <a:rPr lang="en-AU" dirty="0" smtClean="0"/>
              <a:t>Emerging infectious diseases (such as influenza) </a:t>
            </a:r>
          </a:p>
          <a:p>
            <a:endParaRPr lang="en-AU" dirty="0" smtClean="0"/>
          </a:p>
          <a:p>
            <a:r>
              <a:rPr lang="en-AU" b="1" dirty="0" smtClean="0"/>
              <a:t>Me - </a:t>
            </a:r>
            <a:r>
              <a:rPr lang="en-AU" dirty="0" smtClean="0"/>
              <a:t>I have been at the Burnet Institute</a:t>
            </a:r>
            <a:r>
              <a:rPr lang="en-AU" baseline="0" dirty="0" smtClean="0"/>
              <a:t> for almost seven years working largely in the area of harm reduction  - initially with a focus on HIV prevention among IDU in Vietnam and later with a focus on drug and alcohol use in the Pacific region. First time as a presenter in this format. </a:t>
            </a:r>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3</a:t>
            </a:fld>
            <a:endParaRPr lang="en-AU" dirty="0"/>
          </a:p>
        </p:txBody>
      </p:sp>
    </p:spTree>
    <p:extLst>
      <p:ext uri="{BB962C8B-B14F-4D97-AF65-F5344CB8AC3E}">
        <p14:creationId xmlns:p14="http://schemas.microsoft.com/office/powerpoint/2010/main" val="3697393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30</a:t>
            </a:fld>
            <a:endParaRPr lang="en-AU"/>
          </a:p>
        </p:txBody>
      </p:sp>
    </p:spTree>
    <p:extLst>
      <p:ext uri="{BB962C8B-B14F-4D97-AF65-F5344CB8AC3E}">
        <p14:creationId xmlns:p14="http://schemas.microsoft.com/office/powerpoint/2010/main" val="198773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First of two sessions – goal is to provide</a:t>
            </a:r>
            <a:r>
              <a:rPr lang="en-AU" baseline="0" dirty="0" smtClean="0"/>
              <a:t> some of the science on HIV around Risk, Transmission and Management</a:t>
            </a:r>
          </a:p>
          <a:p>
            <a:endParaRPr lang="en-AU" baseline="0" dirty="0" smtClean="0"/>
          </a:p>
          <a:p>
            <a:r>
              <a:rPr lang="en-AU" baseline="0" dirty="0" smtClean="0"/>
              <a:t>The second session will provide more specific examples of how WASH and HIV practices have been integrated – to promote discussion, this session will raise some questions on this process and provide some examples of where we might have done it without necessarily highlighting the how…   </a:t>
            </a:r>
          </a:p>
          <a:p>
            <a:endParaRPr lang="en-AU" baseline="0" dirty="0" smtClean="0"/>
          </a:p>
          <a:p>
            <a:r>
              <a:rPr lang="en-AU" b="1" baseline="0" dirty="0" smtClean="0"/>
              <a:t>Pause for Questions</a:t>
            </a:r>
            <a:endParaRPr lang="en-AU" b="1" dirty="0"/>
          </a:p>
        </p:txBody>
      </p:sp>
      <p:sp>
        <p:nvSpPr>
          <p:cNvPr id="4" name="Slide Number Placeholder 3"/>
          <p:cNvSpPr>
            <a:spLocks noGrp="1"/>
          </p:cNvSpPr>
          <p:nvPr>
            <p:ph type="sldNum" sz="quarter" idx="10"/>
          </p:nvPr>
        </p:nvSpPr>
        <p:spPr/>
        <p:txBody>
          <a:bodyPr/>
          <a:lstStyle/>
          <a:p>
            <a:fld id="{070BCBD5-C81E-4CA2-A16E-F75D36487965}" type="slidenum">
              <a:rPr lang="en-AU" smtClean="0"/>
              <a:t>4</a:t>
            </a:fld>
            <a:endParaRPr lang="en-AU" dirty="0"/>
          </a:p>
        </p:txBody>
      </p:sp>
    </p:spTree>
    <p:extLst>
      <p:ext uri="{BB962C8B-B14F-4D97-AF65-F5344CB8AC3E}">
        <p14:creationId xmlns:p14="http://schemas.microsoft.com/office/powerpoint/2010/main" val="77556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In practice the responses are not as simple as listing these “basic” program components suggested </a:t>
            </a:r>
          </a:p>
          <a:p>
            <a:r>
              <a:rPr lang="en-AU" baseline="0" dirty="0" smtClean="0"/>
              <a:t>But these categories acted as a guide for thinking about how the two sectors interact</a:t>
            </a:r>
          </a:p>
          <a:p>
            <a:endParaRPr lang="en-AU" baseline="0" dirty="0" smtClean="0"/>
          </a:p>
          <a:p>
            <a:r>
              <a:rPr lang="en-AU" b="1" baseline="0" dirty="0" smtClean="0"/>
              <a:t>Questions/Comments</a:t>
            </a:r>
          </a:p>
          <a:p>
            <a:endParaRPr lang="en-AU" baseline="0" dirty="0" smtClean="0"/>
          </a:p>
          <a:p>
            <a:r>
              <a:rPr lang="en-AU" baseline="0" dirty="0" smtClean="0"/>
              <a:t>Next  - talk a little about HIV.  </a:t>
            </a:r>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5</a:t>
            </a:fld>
            <a:endParaRPr lang="en-AU"/>
          </a:p>
        </p:txBody>
      </p:sp>
    </p:spTree>
    <p:extLst>
      <p:ext uri="{BB962C8B-B14F-4D97-AF65-F5344CB8AC3E}">
        <p14:creationId xmlns:p14="http://schemas.microsoft.com/office/powerpoint/2010/main" val="175363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6</a:t>
            </a:fld>
            <a:endParaRPr lang="en-AU"/>
          </a:p>
        </p:txBody>
      </p:sp>
    </p:spTree>
    <p:extLst>
      <p:ext uri="{BB962C8B-B14F-4D97-AF65-F5344CB8AC3E}">
        <p14:creationId xmlns:p14="http://schemas.microsoft.com/office/powerpoint/2010/main" val="61859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HIV versus AIDS </a:t>
            </a:r>
          </a:p>
          <a:p>
            <a:r>
              <a:rPr lang="en-AU" sz="1200" b="0" i="0" u="none" strike="noStrike" kern="1200" baseline="0" dirty="0" smtClean="0">
                <a:solidFill>
                  <a:schemeClr val="tx1"/>
                </a:solidFill>
                <a:latin typeface="+mn-lt"/>
                <a:ea typeface="+mn-ea"/>
                <a:cs typeface="+mn-cs"/>
              </a:rPr>
              <a:t>HIV (a virus) and AIDS (a clinical syndrome). </a:t>
            </a:r>
          </a:p>
          <a:p>
            <a:r>
              <a:rPr lang="en-AU" baseline="0" dirty="0" smtClean="0"/>
              <a:t>The virus that causes AIDS is the human immunodeficiency virus (HIV).</a:t>
            </a:r>
          </a:p>
          <a:p>
            <a:endParaRPr lang="en-AU" baseline="0" dirty="0" smtClean="0"/>
          </a:p>
          <a:p>
            <a:r>
              <a:rPr lang="en-AU" baseline="0" dirty="0" smtClean="0"/>
              <a:t>Most people with HIV do not have AIDS. </a:t>
            </a:r>
          </a:p>
          <a:p>
            <a:r>
              <a:rPr lang="en-AU" baseline="0" dirty="0" smtClean="0"/>
              <a:t>HIV prevention entails correct and consistent condom use, use of sterile injecting equipment, changes in social norms…</a:t>
            </a:r>
          </a:p>
          <a:p>
            <a:r>
              <a:rPr lang="en-AU" baseline="0" dirty="0" smtClean="0"/>
              <a:t>AIDS prevention entails </a:t>
            </a:r>
            <a:r>
              <a:rPr lang="en-AU" baseline="0" dirty="0" err="1" smtClean="0"/>
              <a:t>cotrimoxazole</a:t>
            </a:r>
            <a:r>
              <a:rPr lang="en-AU" baseline="0" dirty="0" smtClean="0"/>
              <a:t>, good nutrition, isoniazid prophylaxis (INH),…</a:t>
            </a:r>
          </a:p>
          <a:p>
            <a:pPr defTabSz="912937">
              <a:defRPr/>
            </a:pPr>
            <a:endParaRPr lang="en-AU" baseline="0" dirty="0" smtClean="0"/>
          </a:p>
          <a:p>
            <a:pPr defTabSz="912937">
              <a:defRPr/>
            </a:pPr>
            <a:r>
              <a:rPr lang="en-AU" baseline="0" dirty="0" smtClean="0"/>
              <a:t>Highlights the complexity behind my earlier list – that prevention, treatment and care for HIV and AIDS vary.  </a:t>
            </a:r>
          </a:p>
          <a:p>
            <a:pPr defTabSz="912937">
              <a:defRPr/>
            </a:pPr>
            <a:endParaRPr lang="en-AU" baseline="0" dirty="0" smtClean="0"/>
          </a:p>
          <a:p>
            <a:pPr defTabSz="912937">
              <a:defRPr/>
            </a:pPr>
            <a:r>
              <a:rPr lang="en-AU" baseline="0" dirty="0" smtClean="0"/>
              <a:t>UNAIDS Terminology Guidelines on the website</a:t>
            </a:r>
          </a:p>
          <a:p>
            <a:pPr defTabSz="912937">
              <a:defRPr/>
            </a:pPr>
            <a:endParaRPr lang="en-AU" baseline="0" dirty="0" smtClean="0"/>
          </a:p>
          <a:p>
            <a:pPr defTabSz="912937">
              <a:defRPr/>
            </a:pPr>
            <a:r>
              <a:rPr lang="en-AU" b="1" baseline="0" dirty="0" smtClean="0"/>
              <a:t>Next</a:t>
            </a:r>
          </a:p>
        </p:txBody>
      </p:sp>
      <p:sp>
        <p:nvSpPr>
          <p:cNvPr id="4" name="Slide Number Placeholder 3"/>
          <p:cNvSpPr>
            <a:spLocks noGrp="1"/>
          </p:cNvSpPr>
          <p:nvPr>
            <p:ph type="sldNum" sz="quarter" idx="10"/>
          </p:nvPr>
        </p:nvSpPr>
        <p:spPr/>
        <p:txBody>
          <a:bodyPr/>
          <a:lstStyle/>
          <a:p>
            <a:fld id="{070BCBD5-C81E-4CA2-A16E-F75D36487965}" type="slidenum">
              <a:rPr lang="en-AU" smtClean="0"/>
              <a:t>7</a:t>
            </a:fld>
            <a:endParaRPr lang="en-AU" dirty="0"/>
          </a:p>
        </p:txBody>
      </p:sp>
    </p:spTree>
    <p:extLst>
      <p:ext uri="{BB962C8B-B14F-4D97-AF65-F5344CB8AC3E}">
        <p14:creationId xmlns:p14="http://schemas.microsoft.com/office/powerpoint/2010/main" val="321842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Urine and Faeces have particularly relevant for this discussion</a:t>
            </a:r>
            <a:endParaRPr lang="en-AU" baseline="0" dirty="0" smtClean="0"/>
          </a:p>
          <a:p>
            <a:r>
              <a:rPr lang="en-AU" baseline="0" dirty="0" smtClean="0"/>
              <a:t>Think management chronic diarrhoea</a:t>
            </a:r>
          </a:p>
          <a:p>
            <a:r>
              <a:rPr lang="en-AU" baseline="0" dirty="0" smtClean="0"/>
              <a:t>Note “Breast Milk”</a:t>
            </a:r>
          </a:p>
          <a:p>
            <a:endParaRPr lang="en-AU" baseline="0" dirty="0" smtClean="0"/>
          </a:p>
          <a:p>
            <a:r>
              <a:rPr lang="en-AU" b="1" baseline="0" dirty="0" smtClean="0"/>
              <a:t>Next</a:t>
            </a:r>
            <a:r>
              <a:rPr lang="en-AU" dirty="0" smtClean="0"/>
              <a:t> </a:t>
            </a:r>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8</a:t>
            </a:fld>
            <a:endParaRPr lang="en-AU" dirty="0"/>
          </a:p>
        </p:txBody>
      </p:sp>
    </p:spTree>
    <p:extLst>
      <p:ext uri="{BB962C8B-B14F-4D97-AF65-F5344CB8AC3E}">
        <p14:creationId xmlns:p14="http://schemas.microsoft.com/office/powerpoint/2010/main" val="290592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dirty="0" smtClean="0"/>
              <a:t>Broad/emotional</a:t>
            </a:r>
            <a:r>
              <a:rPr lang="en-AU" baseline="0" dirty="0" smtClean="0"/>
              <a:t> issue</a:t>
            </a:r>
          </a:p>
          <a:p>
            <a:pPr eaLnBrk="1" hangingPunct="1"/>
            <a:r>
              <a:rPr lang="en-AU" baseline="0" dirty="0" smtClean="0"/>
              <a:t>Clear link to WASH: water, food prep, nutrition </a:t>
            </a:r>
          </a:p>
          <a:p>
            <a:pPr eaLnBrk="1" hangingPunct="1"/>
            <a:r>
              <a:rPr lang="en-AU" dirty="0" smtClean="0"/>
              <a:t>~60% during pregnancy and at time of child birth</a:t>
            </a:r>
          </a:p>
          <a:p>
            <a:pPr eaLnBrk="1" hangingPunct="1"/>
            <a:r>
              <a:rPr lang="en-AU" dirty="0" smtClean="0"/>
              <a:t>~40% breastfeeding </a:t>
            </a:r>
          </a:p>
          <a:p>
            <a:pPr eaLnBrk="1" hangingPunct="1"/>
            <a:endParaRPr lang="en-AU" baseline="0" dirty="0" smtClean="0"/>
          </a:p>
          <a:p>
            <a:pPr eaLnBrk="1" hangingPunct="1"/>
            <a:r>
              <a:rPr lang="en-AU" baseline="0" dirty="0" smtClean="0"/>
              <a:t>In 2010 updated HIV and infant feeding guidelines were published. </a:t>
            </a:r>
          </a:p>
          <a:p>
            <a:pPr eaLnBrk="1" hangingPunct="1"/>
            <a:r>
              <a:rPr lang="en-AU" baseline="0" dirty="0" smtClean="0"/>
              <a:t>Emphasis = decision making context: National Guidance, availability ARVs, water, informed individual decision making </a:t>
            </a:r>
          </a:p>
          <a:p>
            <a:pPr eaLnBrk="1" hangingPunct="1"/>
            <a:r>
              <a:rPr lang="en-AU" baseline="0" dirty="0" smtClean="0"/>
              <a:t>Paramount = process for providing guidance </a:t>
            </a:r>
          </a:p>
          <a:p>
            <a:pPr eaLnBrk="1" hangingPunct="1"/>
            <a:r>
              <a:rPr lang="en-AU" baseline="0" dirty="0" smtClean="0"/>
              <a:t>Balancing prevention of HIV infection against other causes of child mortality (e.g. nutritionals issues and diarrhoeal disease as a key concern with complementary or replacement feeding</a:t>
            </a:r>
          </a:p>
          <a:p>
            <a:endParaRPr lang="en-AU" baseline="0" dirty="0" smtClean="0"/>
          </a:p>
          <a:p>
            <a:r>
              <a:rPr lang="en-AU" baseline="0" dirty="0" smtClean="0"/>
              <a:t>WASH issues start to emerge. </a:t>
            </a:r>
          </a:p>
          <a:p>
            <a:endParaRPr lang="en-AU" baseline="0" dirty="0" smtClean="0"/>
          </a:p>
          <a:p>
            <a:r>
              <a:rPr lang="en-AU" b="1" baseline="0" dirty="0" smtClean="0"/>
              <a:t>Next</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 </a:t>
            </a:r>
          </a:p>
          <a:p>
            <a:endParaRPr lang="en-AU" dirty="0"/>
          </a:p>
        </p:txBody>
      </p:sp>
      <p:sp>
        <p:nvSpPr>
          <p:cNvPr id="4" name="Slide Number Placeholder 3"/>
          <p:cNvSpPr>
            <a:spLocks noGrp="1"/>
          </p:cNvSpPr>
          <p:nvPr>
            <p:ph type="sldNum" sz="quarter" idx="10"/>
          </p:nvPr>
        </p:nvSpPr>
        <p:spPr/>
        <p:txBody>
          <a:bodyPr/>
          <a:lstStyle/>
          <a:p>
            <a:fld id="{070BCBD5-C81E-4CA2-A16E-F75D36487965}" type="slidenum">
              <a:rPr lang="en-AU" smtClean="0"/>
              <a:t>9</a:t>
            </a:fld>
            <a:endParaRPr lang="en-AU" dirty="0"/>
          </a:p>
        </p:txBody>
      </p:sp>
    </p:spTree>
    <p:extLst>
      <p:ext uri="{BB962C8B-B14F-4D97-AF65-F5344CB8AC3E}">
        <p14:creationId xmlns:p14="http://schemas.microsoft.com/office/powerpoint/2010/main" val="2960862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1079500" y="4470400"/>
            <a:ext cx="5626100" cy="482600"/>
          </a:xfrm>
        </p:spPr>
        <p:txBody>
          <a:bodyPr/>
          <a:lstStyle>
            <a:lvl1pPr>
              <a:defRPr sz="1800">
                <a:solidFill>
                  <a:schemeClr val="bg1"/>
                </a:solidFill>
              </a:defRPr>
            </a:lvl1pPr>
          </a:lstStyle>
          <a:p>
            <a:r>
              <a:rPr lang="en-US" smtClean="0"/>
              <a:t>Click to edit Master title style</a:t>
            </a:r>
            <a:endParaRPr lang="en-US"/>
          </a:p>
        </p:txBody>
      </p:sp>
      <p:sp>
        <p:nvSpPr>
          <p:cNvPr id="159747" name="Rectangle 3"/>
          <p:cNvSpPr>
            <a:spLocks noGrp="1" noChangeArrowheads="1"/>
          </p:cNvSpPr>
          <p:nvPr>
            <p:ph type="subTitle" idx="1"/>
          </p:nvPr>
        </p:nvSpPr>
        <p:spPr>
          <a:xfrm>
            <a:off x="1079500" y="5029200"/>
            <a:ext cx="5626100" cy="381000"/>
          </a:xfrm>
        </p:spPr>
        <p:txBody>
          <a:bodyPr/>
          <a:lstStyle>
            <a:lvl1pPr marL="0" indent="0">
              <a:buFontTx/>
              <a:buNone/>
              <a:defRPr sz="1400">
                <a:solidFill>
                  <a:schemeClr val="bg1"/>
                </a:solidFill>
              </a:defRPr>
            </a:lvl1pPr>
          </a:lstStyle>
          <a:p>
            <a:r>
              <a:rPr lang="en-US" smtClean="0"/>
              <a:t>Click to edit Master subtitle style</a:t>
            </a:r>
            <a:endParaRPr lang="en-US"/>
          </a:p>
        </p:txBody>
      </p:sp>
      <p:sp>
        <p:nvSpPr>
          <p:cNvPr id="159748" name="Rectangle 4"/>
          <p:cNvSpPr>
            <a:spLocks noGrp="1" noChangeArrowheads="1"/>
          </p:cNvSpPr>
          <p:nvPr>
            <p:ph type="dt" sz="half" idx="2"/>
          </p:nvPr>
        </p:nvSpPr>
        <p:spPr>
          <a:xfrm>
            <a:off x="1066800" y="5562600"/>
            <a:ext cx="1905000" cy="457200"/>
          </a:xfrm>
        </p:spPr>
        <p:txBody>
          <a:bodyPr lIns="0" tIns="0" rIns="0" bIns="0"/>
          <a:lstStyle>
            <a:lvl1pPr>
              <a:defRPr sz="1400">
                <a:solidFill>
                  <a:schemeClr val="bg1"/>
                </a:solidFill>
              </a:defRPr>
            </a:lvl1pPr>
          </a:lstStyle>
          <a:p>
            <a:fld id="{1D8BD707-D9CF-40AE-B4C6-C98DA3205C09}" type="datetimeFigureOut">
              <a:rPr lang="en-US" smtClean="0"/>
              <a:pPr/>
              <a:t>1/26/2012</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3200">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1/26/2012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1/26/2012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1/26/2012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1/26/2012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1/26/2012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1/26/2012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1/26/2012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587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7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mn-ea"/>
              </a:defRPr>
            </a:lvl1pPr>
          </a:lstStyle>
          <a:p>
            <a:fld id="{1D8BD707-D9CF-40AE-B4C6-C98DA3205C09}" type="datetimeFigureOut">
              <a:rPr lang="en-US" smtClean="0"/>
              <a:pPr/>
              <a:t>1/26/2012</a:t>
            </a:fld>
            <a:endParaRPr lang="en-US"/>
          </a:p>
        </p:txBody>
      </p:sp>
      <p:sp>
        <p:nvSpPr>
          <p:cNvPr id="1587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ea typeface="+mn-ea"/>
              </a:defRPr>
            </a:lvl1pPr>
          </a:lstStyle>
          <a:p>
            <a:endParaRPr lang="en-US"/>
          </a:p>
        </p:txBody>
      </p:sp>
      <p:sp>
        <p:nvSpPr>
          <p:cNvPr id="1587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mn-ea"/>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800">
          <a:solidFill>
            <a:srgbClr val="FF0000"/>
          </a:solidFill>
          <a:latin typeface="+mj-lt"/>
          <a:ea typeface="+mj-ea"/>
          <a:cs typeface="+mj-cs"/>
        </a:defRPr>
      </a:lvl1pPr>
      <a:lvl2pPr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2pPr>
      <a:lvl3pPr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3pPr>
      <a:lvl4pPr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4pPr>
      <a:lvl5pPr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5pPr>
      <a:lvl6pPr marL="457200"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6pPr>
      <a:lvl7pPr marL="914400"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7pPr>
      <a:lvl8pPr marL="1371600"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8pPr>
      <a:lvl9pPr marL="1828800"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9pPr>
    </p:titleStyle>
    <p:bodyStyle>
      <a:lvl1pPr marL="342900" indent="-342900" algn="l" rtl="0" eaLnBrk="1" fontAlgn="base" hangingPunct="1">
        <a:spcBef>
          <a:spcPct val="20000"/>
        </a:spcBef>
        <a:spcAft>
          <a:spcPct val="0"/>
        </a:spcAft>
        <a:buClr>
          <a:srgbClr val="FF0000"/>
        </a:buClr>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Char char="–"/>
        <a:defRPr>
          <a:solidFill>
            <a:schemeClr val="tx1"/>
          </a:solidFill>
          <a:latin typeface="+mn-lt"/>
          <a:ea typeface="+mn-ea"/>
        </a:defRPr>
      </a:lvl2pPr>
      <a:lvl3pPr marL="1143000" indent="-228600" algn="l" rtl="0" eaLnBrk="1" fontAlgn="base" hangingPunct="1">
        <a:spcBef>
          <a:spcPct val="20000"/>
        </a:spcBef>
        <a:spcAft>
          <a:spcPct val="0"/>
        </a:spcAft>
        <a:buClr>
          <a:srgbClr val="FF0000"/>
        </a:buClr>
        <a:buChar char="•"/>
        <a:defRPr sz="1600">
          <a:solidFill>
            <a:schemeClr val="tx1"/>
          </a:solidFill>
          <a:latin typeface="+mn-lt"/>
          <a:ea typeface="+mn-ea"/>
        </a:defRPr>
      </a:lvl3pPr>
      <a:lvl4pPr marL="1600200" indent="-228600" algn="l" rtl="0" eaLnBrk="1" fontAlgn="base" hangingPunct="1">
        <a:spcBef>
          <a:spcPct val="20000"/>
        </a:spcBef>
        <a:spcAft>
          <a:spcPct val="0"/>
        </a:spcAft>
        <a:buClr>
          <a:srgbClr val="FF0000"/>
        </a:buClr>
        <a:buChar char="–"/>
        <a:defRPr sz="1400">
          <a:solidFill>
            <a:schemeClr val="tx1"/>
          </a:solidFill>
          <a:latin typeface="+mn-lt"/>
          <a:ea typeface="+mn-ea"/>
        </a:defRPr>
      </a:lvl4pPr>
      <a:lvl5pPr marL="2057400" indent="-228600" algn="l" rtl="0" eaLnBrk="1" fontAlgn="base" hangingPunct="1">
        <a:spcBef>
          <a:spcPct val="20000"/>
        </a:spcBef>
        <a:spcAft>
          <a:spcPct val="0"/>
        </a:spcAft>
        <a:buClr>
          <a:srgbClr val="FF0000"/>
        </a:buClr>
        <a:buChar char="»"/>
        <a:defRPr sz="1200">
          <a:solidFill>
            <a:schemeClr val="tx1"/>
          </a:solidFill>
          <a:latin typeface="+mn-lt"/>
          <a:ea typeface="+mn-ea"/>
        </a:defRPr>
      </a:lvl5pPr>
      <a:lvl6pPr marL="2514600" indent="-228600" algn="l" rtl="0" eaLnBrk="1" fontAlgn="base" hangingPunct="1">
        <a:spcBef>
          <a:spcPct val="20000"/>
        </a:spcBef>
        <a:spcAft>
          <a:spcPct val="0"/>
        </a:spcAft>
        <a:buClr>
          <a:srgbClr val="FF0000"/>
        </a:buClr>
        <a:buChar char="»"/>
        <a:defRPr sz="1200">
          <a:solidFill>
            <a:schemeClr val="tx1"/>
          </a:solidFill>
          <a:latin typeface="+mn-lt"/>
          <a:ea typeface="+mn-ea"/>
        </a:defRPr>
      </a:lvl6pPr>
      <a:lvl7pPr marL="2971800" indent="-228600" algn="l" rtl="0" eaLnBrk="1" fontAlgn="base" hangingPunct="1">
        <a:spcBef>
          <a:spcPct val="20000"/>
        </a:spcBef>
        <a:spcAft>
          <a:spcPct val="0"/>
        </a:spcAft>
        <a:buClr>
          <a:srgbClr val="FF0000"/>
        </a:buClr>
        <a:buChar char="»"/>
        <a:defRPr sz="1200">
          <a:solidFill>
            <a:schemeClr val="tx1"/>
          </a:solidFill>
          <a:latin typeface="+mn-lt"/>
          <a:ea typeface="+mn-ea"/>
        </a:defRPr>
      </a:lvl7pPr>
      <a:lvl8pPr marL="3429000" indent="-228600" algn="l" rtl="0" eaLnBrk="1" fontAlgn="base" hangingPunct="1">
        <a:spcBef>
          <a:spcPct val="20000"/>
        </a:spcBef>
        <a:spcAft>
          <a:spcPct val="0"/>
        </a:spcAft>
        <a:buClr>
          <a:srgbClr val="FF0000"/>
        </a:buClr>
        <a:buChar char="»"/>
        <a:defRPr sz="1200">
          <a:solidFill>
            <a:schemeClr val="tx1"/>
          </a:solidFill>
          <a:latin typeface="+mn-lt"/>
          <a:ea typeface="+mn-ea"/>
        </a:defRPr>
      </a:lvl8pPr>
      <a:lvl9pPr marL="3886200" indent="-228600" algn="l" rtl="0" eaLnBrk="1" fontAlgn="base" hangingPunct="1">
        <a:spcBef>
          <a:spcPct val="20000"/>
        </a:spcBef>
        <a:spcAft>
          <a:spcPct val="0"/>
        </a:spcAft>
        <a:buClr>
          <a:srgbClr val="FF0000"/>
        </a:buClr>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wsscc.org/topics/hot-topics/hiv/aids-and-wash"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jpe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hyperlink" Target="http://www.avert.org/evidence.htm" TargetMode="External"/><Relationship Id="rId13" Type="http://schemas.openxmlformats.org/officeDocument/2006/relationships/hyperlink" Target="http://www.hip.watsan.net/page/4142" TargetMode="External"/><Relationship Id="rId3" Type="http://schemas.openxmlformats.org/officeDocument/2006/relationships/hyperlink" Target="http://www.aidsmap.com/" TargetMode="External"/><Relationship Id="rId7" Type="http://schemas.openxmlformats.org/officeDocument/2006/relationships/hyperlink" Target="http://www.aidsmap.com/en/docs/E37EAE51-794C-4A1B-A13A-4A697702F3D8.asp" TargetMode="External"/><Relationship Id="rId12" Type="http://schemas.openxmlformats.org/officeDocument/2006/relationships/hyperlink" Target="http://www.hip.watsan.net/page/448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cdcnpin.org/scripts/hiv/faq.asp" TargetMode="External"/><Relationship Id="rId11" Type="http://schemas.openxmlformats.org/officeDocument/2006/relationships/hyperlink" Target="http://www.who.int/hiv/pub/guidelines/adult/en/index.html" TargetMode="External"/><Relationship Id="rId5" Type="http://schemas.openxmlformats.org/officeDocument/2006/relationships/hyperlink" Target="http://www.wsscc.org/topics/hot-topics/hiv/aids-and-wash" TargetMode="External"/><Relationship Id="rId15" Type="http://schemas.openxmlformats.org/officeDocument/2006/relationships/hyperlink" Target="http://www.watercentre.org/projects/sharing-experiences-hygiene" TargetMode="External"/><Relationship Id="rId10" Type="http://schemas.openxmlformats.org/officeDocument/2006/relationships/hyperlink" Target="http://www.pbs.org/wgbh/pages/frontline/aids/" TargetMode="External"/><Relationship Id="rId4" Type="http://schemas.openxmlformats.org/officeDocument/2006/relationships/hyperlink" Target="http://www.thebody.com/" TargetMode="External"/><Relationship Id="rId9" Type="http://schemas.openxmlformats.org/officeDocument/2006/relationships/hyperlink" Target="http://www.retroconference.org/2007/data/files/webpage_for_CROI.htm" TargetMode="External"/><Relationship Id="rId14" Type="http://schemas.openxmlformats.org/officeDocument/2006/relationships/hyperlink" Target="http://www.wateraid.org/uk/what_we_do/how_we_work/equity_and_inclusion/8321.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6" Type="http://schemas.openxmlformats.org/officeDocument/2006/relationships/oleObject" Target="../embeddings/oleObject22.bin"/><Relationship Id="rId117" Type="http://schemas.openxmlformats.org/officeDocument/2006/relationships/oleObject" Target="../embeddings/oleObject112.bin"/><Relationship Id="rId21" Type="http://schemas.openxmlformats.org/officeDocument/2006/relationships/oleObject" Target="../embeddings/oleObject17.bin"/><Relationship Id="rId42" Type="http://schemas.openxmlformats.org/officeDocument/2006/relationships/oleObject" Target="../embeddings/oleObject38.bin"/><Relationship Id="rId47" Type="http://schemas.openxmlformats.org/officeDocument/2006/relationships/oleObject" Target="../embeddings/oleObject43.bin"/><Relationship Id="rId63" Type="http://schemas.openxmlformats.org/officeDocument/2006/relationships/oleObject" Target="../embeddings/oleObject59.bin"/><Relationship Id="rId68" Type="http://schemas.openxmlformats.org/officeDocument/2006/relationships/oleObject" Target="../embeddings/oleObject64.bin"/><Relationship Id="rId84" Type="http://schemas.openxmlformats.org/officeDocument/2006/relationships/oleObject" Target="../embeddings/oleObject80.bin"/><Relationship Id="rId89" Type="http://schemas.openxmlformats.org/officeDocument/2006/relationships/oleObject" Target="../embeddings/oleObject85.bin"/><Relationship Id="rId112" Type="http://schemas.openxmlformats.org/officeDocument/2006/relationships/oleObject" Target="../embeddings/oleObject107.bin"/><Relationship Id="rId133" Type="http://schemas.openxmlformats.org/officeDocument/2006/relationships/oleObject" Target="../embeddings/oleObject128.bin"/><Relationship Id="rId138" Type="http://schemas.openxmlformats.org/officeDocument/2006/relationships/image" Target="../media/image10.emf"/><Relationship Id="rId16" Type="http://schemas.openxmlformats.org/officeDocument/2006/relationships/oleObject" Target="../embeddings/oleObject12.bin"/><Relationship Id="rId107" Type="http://schemas.openxmlformats.org/officeDocument/2006/relationships/oleObject" Target="../embeddings/oleObject102.bin"/><Relationship Id="rId11" Type="http://schemas.openxmlformats.org/officeDocument/2006/relationships/oleObject" Target="../embeddings/oleObject7.bin"/><Relationship Id="rId32" Type="http://schemas.openxmlformats.org/officeDocument/2006/relationships/oleObject" Target="../embeddings/oleObject28.bin"/><Relationship Id="rId37" Type="http://schemas.openxmlformats.org/officeDocument/2006/relationships/oleObject" Target="../embeddings/oleObject33.bin"/><Relationship Id="rId53" Type="http://schemas.openxmlformats.org/officeDocument/2006/relationships/oleObject" Target="../embeddings/oleObject49.bin"/><Relationship Id="rId58" Type="http://schemas.openxmlformats.org/officeDocument/2006/relationships/oleObject" Target="../embeddings/oleObject54.bin"/><Relationship Id="rId74" Type="http://schemas.openxmlformats.org/officeDocument/2006/relationships/oleObject" Target="../embeddings/oleObject70.bin"/><Relationship Id="rId79" Type="http://schemas.openxmlformats.org/officeDocument/2006/relationships/oleObject" Target="../embeddings/oleObject75.bin"/><Relationship Id="rId102" Type="http://schemas.openxmlformats.org/officeDocument/2006/relationships/oleObject" Target="../embeddings/oleObject98.bin"/><Relationship Id="rId123" Type="http://schemas.openxmlformats.org/officeDocument/2006/relationships/oleObject" Target="../embeddings/oleObject118.bin"/><Relationship Id="rId128" Type="http://schemas.openxmlformats.org/officeDocument/2006/relationships/oleObject" Target="../embeddings/oleObject123.bin"/><Relationship Id="rId144" Type="http://schemas.openxmlformats.org/officeDocument/2006/relationships/oleObject" Target="../embeddings/oleObject135.bin"/><Relationship Id="rId5" Type="http://schemas.openxmlformats.org/officeDocument/2006/relationships/image" Target="../media/image7.wmf"/><Relationship Id="rId90" Type="http://schemas.openxmlformats.org/officeDocument/2006/relationships/oleObject" Target="../embeddings/oleObject86.bin"/><Relationship Id="rId95" Type="http://schemas.openxmlformats.org/officeDocument/2006/relationships/oleObject" Target="../embeddings/oleObject91.bin"/><Relationship Id="rId22" Type="http://schemas.openxmlformats.org/officeDocument/2006/relationships/oleObject" Target="../embeddings/oleObject18.bin"/><Relationship Id="rId27" Type="http://schemas.openxmlformats.org/officeDocument/2006/relationships/oleObject" Target="../embeddings/oleObject23.bin"/><Relationship Id="rId43" Type="http://schemas.openxmlformats.org/officeDocument/2006/relationships/oleObject" Target="../embeddings/oleObject39.bin"/><Relationship Id="rId48" Type="http://schemas.openxmlformats.org/officeDocument/2006/relationships/oleObject" Target="../embeddings/oleObject44.bin"/><Relationship Id="rId64" Type="http://schemas.openxmlformats.org/officeDocument/2006/relationships/oleObject" Target="../embeddings/oleObject60.bin"/><Relationship Id="rId69" Type="http://schemas.openxmlformats.org/officeDocument/2006/relationships/oleObject" Target="../embeddings/oleObject65.bin"/><Relationship Id="rId113" Type="http://schemas.openxmlformats.org/officeDocument/2006/relationships/oleObject" Target="../embeddings/oleObject108.bin"/><Relationship Id="rId118" Type="http://schemas.openxmlformats.org/officeDocument/2006/relationships/oleObject" Target="../embeddings/oleObject113.bin"/><Relationship Id="rId134" Type="http://schemas.openxmlformats.org/officeDocument/2006/relationships/oleObject" Target="../embeddings/Microsoft_Word_97_-_2003_Document1.doc"/><Relationship Id="rId139" Type="http://schemas.openxmlformats.org/officeDocument/2006/relationships/oleObject" Target="../embeddings/oleObject130.bin"/><Relationship Id="rId80" Type="http://schemas.openxmlformats.org/officeDocument/2006/relationships/oleObject" Target="../embeddings/oleObject76.bin"/><Relationship Id="rId85" Type="http://schemas.openxmlformats.org/officeDocument/2006/relationships/oleObject" Target="../embeddings/oleObject81.bin"/><Relationship Id="rId3" Type="http://schemas.openxmlformats.org/officeDocument/2006/relationships/notesSlide" Target="../notesSlides/notesSlide9.xml"/><Relationship Id="rId12" Type="http://schemas.openxmlformats.org/officeDocument/2006/relationships/oleObject" Target="../embeddings/oleObject8.bin"/><Relationship Id="rId17" Type="http://schemas.openxmlformats.org/officeDocument/2006/relationships/oleObject" Target="../embeddings/oleObject13.bin"/><Relationship Id="rId25" Type="http://schemas.openxmlformats.org/officeDocument/2006/relationships/oleObject" Target="../embeddings/oleObject21.bin"/><Relationship Id="rId33" Type="http://schemas.openxmlformats.org/officeDocument/2006/relationships/oleObject" Target="../embeddings/oleObject29.bin"/><Relationship Id="rId38" Type="http://schemas.openxmlformats.org/officeDocument/2006/relationships/oleObject" Target="../embeddings/oleObject34.bin"/><Relationship Id="rId46" Type="http://schemas.openxmlformats.org/officeDocument/2006/relationships/oleObject" Target="../embeddings/oleObject42.bin"/><Relationship Id="rId59" Type="http://schemas.openxmlformats.org/officeDocument/2006/relationships/oleObject" Target="../embeddings/oleObject55.bin"/><Relationship Id="rId67" Type="http://schemas.openxmlformats.org/officeDocument/2006/relationships/oleObject" Target="../embeddings/oleObject63.bin"/><Relationship Id="rId103" Type="http://schemas.openxmlformats.org/officeDocument/2006/relationships/oleObject" Target="../embeddings/oleObject99.bin"/><Relationship Id="rId108" Type="http://schemas.openxmlformats.org/officeDocument/2006/relationships/oleObject" Target="../embeddings/oleObject103.bin"/><Relationship Id="rId116" Type="http://schemas.openxmlformats.org/officeDocument/2006/relationships/oleObject" Target="../embeddings/oleObject111.bin"/><Relationship Id="rId124" Type="http://schemas.openxmlformats.org/officeDocument/2006/relationships/oleObject" Target="../embeddings/oleObject119.bin"/><Relationship Id="rId129" Type="http://schemas.openxmlformats.org/officeDocument/2006/relationships/oleObject" Target="../embeddings/oleObject124.bin"/><Relationship Id="rId137" Type="http://schemas.openxmlformats.org/officeDocument/2006/relationships/oleObject" Target="../embeddings/Microsoft_Word_97_-_2003_Document2.doc"/><Relationship Id="rId20" Type="http://schemas.openxmlformats.org/officeDocument/2006/relationships/oleObject" Target="../embeddings/oleObject16.bin"/><Relationship Id="rId41" Type="http://schemas.openxmlformats.org/officeDocument/2006/relationships/oleObject" Target="../embeddings/oleObject37.bin"/><Relationship Id="rId54" Type="http://schemas.openxmlformats.org/officeDocument/2006/relationships/oleObject" Target="../embeddings/oleObject50.bin"/><Relationship Id="rId62" Type="http://schemas.openxmlformats.org/officeDocument/2006/relationships/oleObject" Target="../embeddings/oleObject58.bin"/><Relationship Id="rId70" Type="http://schemas.openxmlformats.org/officeDocument/2006/relationships/oleObject" Target="../embeddings/oleObject66.bin"/><Relationship Id="rId75" Type="http://schemas.openxmlformats.org/officeDocument/2006/relationships/oleObject" Target="../embeddings/oleObject71.bin"/><Relationship Id="rId83" Type="http://schemas.openxmlformats.org/officeDocument/2006/relationships/oleObject" Target="../embeddings/oleObject79.bin"/><Relationship Id="rId88" Type="http://schemas.openxmlformats.org/officeDocument/2006/relationships/oleObject" Target="../embeddings/oleObject84.bin"/><Relationship Id="rId91" Type="http://schemas.openxmlformats.org/officeDocument/2006/relationships/oleObject" Target="../embeddings/oleObject87.bin"/><Relationship Id="rId96" Type="http://schemas.openxmlformats.org/officeDocument/2006/relationships/oleObject" Target="../embeddings/oleObject92.bin"/><Relationship Id="rId111" Type="http://schemas.openxmlformats.org/officeDocument/2006/relationships/oleObject" Target="../embeddings/oleObject106.bin"/><Relationship Id="rId132" Type="http://schemas.openxmlformats.org/officeDocument/2006/relationships/oleObject" Target="../embeddings/oleObject127.bin"/><Relationship Id="rId140" Type="http://schemas.openxmlformats.org/officeDocument/2006/relationships/oleObject" Target="../embeddings/oleObject131.bin"/><Relationship Id="rId145" Type="http://schemas.openxmlformats.org/officeDocument/2006/relationships/oleObject" Target="../embeddings/oleObject136.bin"/><Relationship Id="rId1" Type="http://schemas.openxmlformats.org/officeDocument/2006/relationships/vmlDrawing" Target="../drawings/vmlDrawing1.vml"/><Relationship Id="rId6" Type="http://schemas.openxmlformats.org/officeDocument/2006/relationships/oleObject" Target="../embeddings/oleObject2.bin"/><Relationship Id="rId15" Type="http://schemas.openxmlformats.org/officeDocument/2006/relationships/oleObject" Target="../embeddings/oleObject11.bin"/><Relationship Id="rId23" Type="http://schemas.openxmlformats.org/officeDocument/2006/relationships/oleObject" Target="../embeddings/oleObject19.bin"/><Relationship Id="rId28" Type="http://schemas.openxmlformats.org/officeDocument/2006/relationships/oleObject" Target="../embeddings/oleObject24.bin"/><Relationship Id="rId36" Type="http://schemas.openxmlformats.org/officeDocument/2006/relationships/oleObject" Target="../embeddings/oleObject32.bin"/><Relationship Id="rId49" Type="http://schemas.openxmlformats.org/officeDocument/2006/relationships/oleObject" Target="../embeddings/oleObject45.bin"/><Relationship Id="rId57" Type="http://schemas.openxmlformats.org/officeDocument/2006/relationships/oleObject" Target="../embeddings/oleObject53.bin"/><Relationship Id="rId106" Type="http://schemas.openxmlformats.org/officeDocument/2006/relationships/image" Target="../media/image8.wmf"/><Relationship Id="rId114" Type="http://schemas.openxmlformats.org/officeDocument/2006/relationships/oleObject" Target="../embeddings/oleObject109.bin"/><Relationship Id="rId119" Type="http://schemas.openxmlformats.org/officeDocument/2006/relationships/oleObject" Target="../embeddings/oleObject114.bin"/><Relationship Id="rId127" Type="http://schemas.openxmlformats.org/officeDocument/2006/relationships/oleObject" Target="../embeddings/oleObject122.bin"/><Relationship Id="rId10" Type="http://schemas.openxmlformats.org/officeDocument/2006/relationships/oleObject" Target="../embeddings/oleObject6.bin"/><Relationship Id="rId31" Type="http://schemas.openxmlformats.org/officeDocument/2006/relationships/oleObject" Target="../embeddings/oleObject27.bin"/><Relationship Id="rId44" Type="http://schemas.openxmlformats.org/officeDocument/2006/relationships/oleObject" Target="../embeddings/oleObject40.bin"/><Relationship Id="rId52" Type="http://schemas.openxmlformats.org/officeDocument/2006/relationships/oleObject" Target="../embeddings/oleObject48.bin"/><Relationship Id="rId60" Type="http://schemas.openxmlformats.org/officeDocument/2006/relationships/oleObject" Target="../embeddings/oleObject56.bin"/><Relationship Id="rId65" Type="http://schemas.openxmlformats.org/officeDocument/2006/relationships/oleObject" Target="../embeddings/oleObject61.bin"/><Relationship Id="rId73" Type="http://schemas.openxmlformats.org/officeDocument/2006/relationships/oleObject" Target="../embeddings/oleObject69.bin"/><Relationship Id="rId78" Type="http://schemas.openxmlformats.org/officeDocument/2006/relationships/oleObject" Target="../embeddings/oleObject74.bin"/><Relationship Id="rId81" Type="http://schemas.openxmlformats.org/officeDocument/2006/relationships/oleObject" Target="../embeddings/oleObject77.bin"/><Relationship Id="rId86" Type="http://schemas.openxmlformats.org/officeDocument/2006/relationships/oleObject" Target="../embeddings/oleObject82.bin"/><Relationship Id="rId94" Type="http://schemas.openxmlformats.org/officeDocument/2006/relationships/oleObject" Target="../embeddings/oleObject90.bin"/><Relationship Id="rId99" Type="http://schemas.openxmlformats.org/officeDocument/2006/relationships/oleObject" Target="../embeddings/oleObject95.bin"/><Relationship Id="rId101" Type="http://schemas.openxmlformats.org/officeDocument/2006/relationships/oleObject" Target="../embeddings/oleObject97.bin"/><Relationship Id="rId122" Type="http://schemas.openxmlformats.org/officeDocument/2006/relationships/oleObject" Target="../embeddings/oleObject117.bin"/><Relationship Id="rId130" Type="http://schemas.openxmlformats.org/officeDocument/2006/relationships/oleObject" Target="../embeddings/oleObject125.bin"/><Relationship Id="rId135" Type="http://schemas.openxmlformats.org/officeDocument/2006/relationships/image" Target="../media/image9.emf"/><Relationship Id="rId143" Type="http://schemas.openxmlformats.org/officeDocument/2006/relationships/oleObject" Target="../embeddings/oleObject134.bin"/><Relationship Id="rId4" Type="http://schemas.openxmlformats.org/officeDocument/2006/relationships/oleObject" Target="../embeddings/oleObject1.bin"/><Relationship Id="rId9" Type="http://schemas.openxmlformats.org/officeDocument/2006/relationships/oleObject" Target="../embeddings/oleObject5.bin"/><Relationship Id="rId13" Type="http://schemas.openxmlformats.org/officeDocument/2006/relationships/oleObject" Target="../embeddings/oleObject9.bin"/><Relationship Id="rId18" Type="http://schemas.openxmlformats.org/officeDocument/2006/relationships/oleObject" Target="../embeddings/oleObject14.bin"/><Relationship Id="rId39" Type="http://schemas.openxmlformats.org/officeDocument/2006/relationships/oleObject" Target="../embeddings/oleObject35.bin"/><Relationship Id="rId109" Type="http://schemas.openxmlformats.org/officeDocument/2006/relationships/oleObject" Target="../embeddings/oleObject104.bin"/><Relationship Id="rId34" Type="http://schemas.openxmlformats.org/officeDocument/2006/relationships/oleObject" Target="../embeddings/oleObject30.bin"/><Relationship Id="rId50" Type="http://schemas.openxmlformats.org/officeDocument/2006/relationships/oleObject" Target="../embeddings/oleObject46.bin"/><Relationship Id="rId55" Type="http://schemas.openxmlformats.org/officeDocument/2006/relationships/oleObject" Target="../embeddings/oleObject51.bin"/><Relationship Id="rId76" Type="http://schemas.openxmlformats.org/officeDocument/2006/relationships/oleObject" Target="../embeddings/oleObject72.bin"/><Relationship Id="rId97" Type="http://schemas.openxmlformats.org/officeDocument/2006/relationships/oleObject" Target="../embeddings/oleObject93.bin"/><Relationship Id="rId104" Type="http://schemas.openxmlformats.org/officeDocument/2006/relationships/oleObject" Target="../embeddings/oleObject100.bin"/><Relationship Id="rId120" Type="http://schemas.openxmlformats.org/officeDocument/2006/relationships/oleObject" Target="../embeddings/oleObject115.bin"/><Relationship Id="rId125" Type="http://schemas.openxmlformats.org/officeDocument/2006/relationships/oleObject" Target="../embeddings/oleObject120.bin"/><Relationship Id="rId141" Type="http://schemas.openxmlformats.org/officeDocument/2006/relationships/oleObject" Target="../embeddings/oleObject132.bin"/><Relationship Id="rId146" Type="http://schemas.openxmlformats.org/officeDocument/2006/relationships/oleObject" Target="../embeddings/oleObject137.bin"/><Relationship Id="rId7" Type="http://schemas.openxmlformats.org/officeDocument/2006/relationships/oleObject" Target="../embeddings/oleObject3.bin"/><Relationship Id="rId71" Type="http://schemas.openxmlformats.org/officeDocument/2006/relationships/oleObject" Target="../embeddings/oleObject67.bin"/><Relationship Id="rId92" Type="http://schemas.openxmlformats.org/officeDocument/2006/relationships/oleObject" Target="../embeddings/oleObject88.bin"/><Relationship Id="rId2" Type="http://schemas.openxmlformats.org/officeDocument/2006/relationships/slideLayout" Target="../slideLayouts/slideLayout7.xml"/><Relationship Id="rId29" Type="http://schemas.openxmlformats.org/officeDocument/2006/relationships/oleObject" Target="../embeddings/oleObject25.bin"/><Relationship Id="rId24" Type="http://schemas.openxmlformats.org/officeDocument/2006/relationships/oleObject" Target="../embeddings/oleObject20.bin"/><Relationship Id="rId40" Type="http://schemas.openxmlformats.org/officeDocument/2006/relationships/oleObject" Target="../embeddings/oleObject36.bin"/><Relationship Id="rId45" Type="http://schemas.openxmlformats.org/officeDocument/2006/relationships/oleObject" Target="../embeddings/oleObject41.bin"/><Relationship Id="rId66" Type="http://schemas.openxmlformats.org/officeDocument/2006/relationships/oleObject" Target="../embeddings/oleObject62.bin"/><Relationship Id="rId87" Type="http://schemas.openxmlformats.org/officeDocument/2006/relationships/oleObject" Target="../embeddings/oleObject83.bin"/><Relationship Id="rId110" Type="http://schemas.openxmlformats.org/officeDocument/2006/relationships/oleObject" Target="../embeddings/oleObject105.bin"/><Relationship Id="rId115" Type="http://schemas.openxmlformats.org/officeDocument/2006/relationships/oleObject" Target="../embeddings/oleObject110.bin"/><Relationship Id="rId131" Type="http://schemas.openxmlformats.org/officeDocument/2006/relationships/oleObject" Target="../embeddings/oleObject126.bin"/><Relationship Id="rId136" Type="http://schemas.openxmlformats.org/officeDocument/2006/relationships/oleObject" Target="../embeddings/oleObject129.bin"/><Relationship Id="rId61" Type="http://schemas.openxmlformats.org/officeDocument/2006/relationships/oleObject" Target="../embeddings/oleObject57.bin"/><Relationship Id="rId82" Type="http://schemas.openxmlformats.org/officeDocument/2006/relationships/oleObject" Target="../embeddings/oleObject78.bin"/><Relationship Id="rId19" Type="http://schemas.openxmlformats.org/officeDocument/2006/relationships/oleObject" Target="../embeddings/oleObject15.bin"/><Relationship Id="rId14" Type="http://schemas.openxmlformats.org/officeDocument/2006/relationships/oleObject" Target="../embeddings/oleObject10.bin"/><Relationship Id="rId30" Type="http://schemas.openxmlformats.org/officeDocument/2006/relationships/oleObject" Target="../embeddings/oleObject26.bin"/><Relationship Id="rId35" Type="http://schemas.openxmlformats.org/officeDocument/2006/relationships/oleObject" Target="../embeddings/oleObject31.bin"/><Relationship Id="rId56" Type="http://schemas.openxmlformats.org/officeDocument/2006/relationships/oleObject" Target="../embeddings/oleObject52.bin"/><Relationship Id="rId77" Type="http://schemas.openxmlformats.org/officeDocument/2006/relationships/oleObject" Target="../embeddings/oleObject73.bin"/><Relationship Id="rId100" Type="http://schemas.openxmlformats.org/officeDocument/2006/relationships/oleObject" Target="../embeddings/oleObject96.bin"/><Relationship Id="rId105" Type="http://schemas.openxmlformats.org/officeDocument/2006/relationships/oleObject" Target="../embeddings/oleObject101.bin"/><Relationship Id="rId126" Type="http://schemas.openxmlformats.org/officeDocument/2006/relationships/oleObject" Target="../embeddings/oleObject121.bin"/><Relationship Id="rId8" Type="http://schemas.openxmlformats.org/officeDocument/2006/relationships/oleObject" Target="../embeddings/oleObject4.bin"/><Relationship Id="rId51" Type="http://schemas.openxmlformats.org/officeDocument/2006/relationships/oleObject" Target="../embeddings/oleObject47.bin"/><Relationship Id="rId72" Type="http://schemas.openxmlformats.org/officeDocument/2006/relationships/oleObject" Target="../embeddings/oleObject68.bin"/><Relationship Id="rId93" Type="http://schemas.openxmlformats.org/officeDocument/2006/relationships/oleObject" Target="../embeddings/oleObject89.bin"/><Relationship Id="rId98" Type="http://schemas.openxmlformats.org/officeDocument/2006/relationships/oleObject" Target="../embeddings/oleObject94.bin"/><Relationship Id="rId121" Type="http://schemas.openxmlformats.org/officeDocument/2006/relationships/oleObject" Target="../embeddings/oleObject116.bin"/><Relationship Id="rId142" Type="http://schemas.openxmlformats.org/officeDocument/2006/relationships/oleObject" Target="../embeddings/oleObject13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AU" b="1" dirty="0" smtClean="0"/>
              <a:t>Participant Poll: </a:t>
            </a:r>
            <a:r>
              <a:rPr lang="en-AU" dirty="0" smtClean="0"/>
              <a:t/>
            </a:r>
            <a:br>
              <a:rPr lang="en-AU" dirty="0" smtClean="0"/>
            </a:br>
            <a:endParaRPr lang="en-AU" i="1" dirty="0"/>
          </a:p>
        </p:txBody>
      </p:sp>
      <p:sp>
        <p:nvSpPr>
          <p:cNvPr id="3" name="Content Placeholder 2"/>
          <p:cNvSpPr>
            <a:spLocks noGrp="1"/>
          </p:cNvSpPr>
          <p:nvPr>
            <p:ph idx="1"/>
          </p:nvPr>
        </p:nvSpPr>
        <p:spPr>
          <a:xfrm>
            <a:off x="685800" y="1524000"/>
            <a:ext cx="7772400" cy="4572000"/>
          </a:xfrm>
        </p:spPr>
        <p:txBody>
          <a:bodyPr/>
          <a:lstStyle/>
          <a:p>
            <a:pPr marL="0" indent="0">
              <a:buNone/>
            </a:pPr>
            <a:r>
              <a:rPr lang="en-AU" sz="2400" dirty="0" smtClean="0">
                <a:solidFill>
                  <a:srgbClr val="002060"/>
                </a:solidFill>
              </a:rPr>
              <a:t>Please join the pre-presentation poll indicating your experience in HIV and WASH programming. This will assist us in setting the pace for the presentation and assess the need to cover basic concepts: </a:t>
            </a:r>
          </a:p>
          <a:p>
            <a:pPr marL="0" indent="0">
              <a:buNone/>
            </a:pPr>
            <a:endParaRPr lang="en-AU" sz="2400" dirty="0"/>
          </a:p>
          <a:p>
            <a:pPr marL="457200" indent="-457200">
              <a:buFont typeface="+mj-lt"/>
              <a:buAutoNum type="alphaUcPeriod"/>
            </a:pPr>
            <a:r>
              <a:rPr lang="en-AU" sz="2400" dirty="0" smtClean="0">
                <a:solidFill>
                  <a:srgbClr val="FF0000"/>
                </a:solidFill>
              </a:rPr>
              <a:t>HIV </a:t>
            </a:r>
          </a:p>
          <a:p>
            <a:pPr marL="457200" indent="-457200">
              <a:buFont typeface="+mj-lt"/>
              <a:buAutoNum type="alphaUcPeriod"/>
            </a:pPr>
            <a:r>
              <a:rPr lang="en-AU" sz="2400" dirty="0" smtClean="0">
                <a:solidFill>
                  <a:srgbClr val="FF0000"/>
                </a:solidFill>
              </a:rPr>
              <a:t>WASH</a:t>
            </a:r>
          </a:p>
          <a:p>
            <a:pPr marL="457200" indent="-457200">
              <a:buFont typeface="+mj-lt"/>
              <a:buAutoNum type="alphaUcPeriod"/>
            </a:pPr>
            <a:r>
              <a:rPr lang="en-AU" sz="2400" dirty="0" smtClean="0">
                <a:solidFill>
                  <a:srgbClr val="FF0000"/>
                </a:solidFill>
              </a:rPr>
              <a:t>HIV &amp; WASH</a:t>
            </a:r>
          </a:p>
          <a:p>
            <a:pPr marL="457200" indent="-457200">
              <a:buFont typeface="+mj-lt"/>
              <a:buAutoNum type="alphaUcPeriod"/>
            </a:pPr>
            <a:r>
              <a:rPr lang="en-AU" sz="2400" dirty="0" smtClean="0">
                <a:solidFill>
                  <a:srgbClr val="FF0000"/>
                </a:solidFill>
              </a:rPr>
              <a:t>Other</a:t>
            </a:r>
          </a:p>
          <a:p>
            <a:pPr marL="457200" indent="-457200">
              <a:buFont typeface="+mj-lt"/>
              <a:buAutoNum type="alphaUcPeriod"/>
            </a:pPr>
            <a:endParaRPr lang="en-AU" sz="2400" dirty="0"/>
          </a:p>
        </p:txBody>
      </p:sp>
    </p:spTree>
    <p:extLst>
      <p:ext uri="{BB962C8B-B14F-4D97-AF65-F5344CB8AC3E}">
        <p14:creationId xmlns:p14="http://schemas.microsoft.com/office/powerpoint/2010/main" val="401008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08948" y="32830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Verdana" charset="0"/>
                <a:ea typeface="ヒラギノ角ゴ Pro W3" charset="-128"/>
                <a:cs typeface="ヒラギノ角ゴ Pro W3" charset="-128"/>
              </a:defRPr>
            </a:lvl2pPr>
            <a:lvl3pPr algn="l" rtl="0" eaLnBrk="0" fontAlgn="base" hangingPunct="0">
              <a:spcBef>
                <a:spcPct val="0"/>
              </a:spcBef>
              <a:spcAft>
                <a:spcPct val="0"/>
              </a:spcAft>
              <a:defRPr sz="2800">
                <a:solidFill>
                  <a:srgbClr val="FF0000"/>
                </a:solidFill>
                <a:latin typeface="Verdana" charset="0"/>
                <a:ea typeface="ヒラギノ角ゴ Pro W3" charset="-128"/>
                <a:cs typeface="ヒラギノ角ゴ Pro W3" charset="-128"/>
              </a:defRPr>
            </a:lvl3pPr>
            <a:lvl4pPr algn="l" rtl="0" eaLnBrk="0" fontAlgn="base" hangingPunct="0">
              <a:spcBef>
                <a:spcPct val="0"/>
              </a:spcBef>
              <a:spcAft>
                <a:spcPct val="0"/>
              </a:spcAft>
              <a:defRPr sz="2800">
                <a:solidFill>
                  <a:srgbClr val="FF0000"/>
                </a:solidFill>
                <a:latin typeface="Verdana" charset="0"/>
                <a:ea typeface="ヒラギノ角ゴ Pro W3" charset="-128"/>
                <a:cs typeface="ヒラギノ角ゴ Pro W3" charset="-128"/>
              </a:defRPr>
            </a:lvl4pPr>
            <a:lvl5pPr algn="l" rtl="0" eaLnBrk="0" fontAlgn="base" hangingPunct="0">
              <a:spcBef>
                <a:spcPct val="0"/>
              </a:spcBef>
              <a:spcAft>
                <a:spcPct val="0"/>
              </a:spcAft>
              <a:defRPr sz="2800">
                <a:solidFill>
                  <a:srgbClr val="FF0000"/>
                </a:solidFill>
                <a:latin typeface="Verdana" charset="0"/>
                <a:ea typeface="ヒラギノ角ゴ Pro W3" charset="-128"/>
                <a:cs typeface="ヒラギノ角ゴ Pro W3" charset="-128"/>
              </a:defRPr>
            </a:lvl5pPr>
            <a:lvl6pPr marL="457200" algn="l" rtl="0" fontAlgn="base">
              <a:spcBef>
                <a:spcPct val="0"/>
              </a:spcBef>
              <a:spcAft>
                <a:spcPct val="0"/>
              </a:spcAft>
              <a:defRPr sz="2800">
                <a:solidFill>
                  <a:srgbClr val="FF0000"/>
                </a:solidFill>
                <a:latin typeface="Verdana" charset="0"/>
                <a:ea typeface="ヒラギノ角ゴ Pro W3" charset="-128"/>
                <a:cs typeface="ヒラギノ角ゴ Pro W3" charset="-128"/>
              </a:defRPr>
            </a:lvl6pPr>
            <a:lvl7pPr marL="914400" algn="l" rtl="0" fontAlgn="base">
              <a:spcBef>
                <a:spcPct val="0"/>
              </a:spcBef>
              <a:spcAft>
                <a:spcPct val="0"/>
              </a:spcAft>
              <a:defRPr sz="2800">
                <a:solidFill>
                  <a:srgbClr val="FF0000"/>
                </a:solidFill>
                <a:latin typeface="Verdana" charset="0"/>
                <a:ea typeface="ヒラギノ角ゴ Pro W3" charset="-128"/>
                <a:cs typeface="ヒラギノ角ゴ Pro W3" charset="-128"/>
              </a:defRPr>
            </a:lvl7pPr>
            <a:lvl8pPr marL="1371600" algn="l" rtl="0" fontAlgn="base">
              <a:spcBef>
                <a:spcPct val="0"/>
              </a:spcBef>
              <a:spcAft>
                <a:spcPct val="0"/>
              </a:spcAft>
              <a:defRPr sz="2800">
                <a:solidFill>
                  <a:srgbClr val="FF0000"/>
                </a:solidFill>
                <a:latin typeface="Verdana" charset="0"/>
                <a:ea typeface="ヒラギノ角ゴ Pro W3" charset="-128"/>
                <a:cs typeface="ヒラギノ角ゴ Pro W3" charset="-128"/>
              </a:defRPr>
            </a:lvl8pPr>
            <a:lvl9pPr marL="1828800" algn="l" rtl="0" fontAlgn="base">
              <a:spcBef>
                <a:spcPct val="0"/>
              </a:spcBef>
              <a:spcAft>
                <a:spcPct val="0"/>
              </a:spcAft>
              <a:defRPr sz="2800">
                <a:solidFill>
                  <a:srgbClr val="FF0000"/>
                </a:solidFill>
                <a:latin typeface="Verdana" charset="0"/>
                <a:ea typeface="ヒラギノ角ゴ Pro W3" charset="-128"/>
                <a:cs typeface="ヒラギノ角ゴ Pro W3" charset="-128"/>
              </a:defRPr>
            </a:lvl9pPr>
          </a:lstStyle>
          <a:p>
            <a:pPr eaLnBrk="1" hangingPunct="1"/>
            <a:r>
              <a:rPr lang="en-AU" b="1" dirty="0" smtClean="0">
                <a:solidFill>
                  <a:srgbClr val="002060"/>
                </a:solidFill>
                <a:cs typeface="Arial" charset="0"/>
              </a:rPr>
              <a:t>How about…?</a:t>
            </a:r>
          </a:p>
        </p:txBody>
      </p:sp>
      <p:sp>
        <p:nvSpPr>
          <p:cNvPr id="3" name="Rectangle 3"/>
          <p:cNvSpPr txBox="1">
            <a:spLocks noChangeArrowheads="1"/>
          </p:cNvSpPr>
          <p:nvPr/>
        </p:nvSpPr>
        <p:spPr bwMode="auto">
          <a:xfrm>
            <a:off x="699448" y="110776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a:solidFill>
                  <a:schemeClr val="tx1"/>
                </a:solidFill>
                <a:latin typeface="+mn-lt"/>
                <a:ea typeface="+mn-ea"/>
                <a:cs typeface="+mn-cs"/>
              </a:defRPr>
            </a:lvl2pPr>
            <a:lvl3pPr marL="1143000" indent="-228600" algn="l" rtl="0" eaLnBrk="0" fontAlgn="base" hangingPunct="0">
              <a:spcBef>
                <a:spcPct val="20000"/>
              </a:spcBef>
              <a:spcAft>
                <a:spcPct val="0"/>
              </a:spcAft>
              <a:buClr>
                <a:srgbClr val="FF0000"/>
              </a:buClr>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lr>
                <a:srgbClr val="FF0000"/>
              </a:buClr>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lr>
                <a:srgbClr val="FF0000"/>
              </a:buClr>
              <a:buChar char="»"/>
              <a:defRPr sz="1200">
                <a:solidFill>
                  <a:schemeClr val="tx1"/>
                </a:solidFill>
                <a:latin typeface="+mn-lt"/>
                <a:ea typeface="+mn-ea"/>
                <a:cs typeface="+mn-cs"/>
              </a:defRPr>
            </a:lvl5pPr>
            <a:lvl6pPr marL="2514600" indent="-228600" algn="l" rtl="0" fontAlgn="base">
              <a:spcBef>
                <a:spcPct val="20000"/>
              </a:spcBef>
              <a:spcAft>
                <a:spcPct val="0"/>
              </a:spcAft>
              <a:buClr>
                <a:srgbClr val="FF0000"/>
              </a:buClr>
              <a:buChar char="»"/>
              <a:defRPr sz="1200">
                <a:solidFill>
                  <a:schemeClr val="tx1"/>
                </a:solidFill>
                <a:latin typeface="+mn-lt"/>
                <a:ea typeface="+mn-ea"/>
                <a:cs typeface="+mn-cs"/>
              </a:defRPr>
            </a:lvl6pPr>
            <a:lvl7pPr marL="2971800" indent="-228600" algn="l" rtl="0" fontAlgn="base">
              <a:spcBef>
                <a:spcPct val="20000"/>
              </a:spcBef>
              <a:spcAft>
                <a:spcPct val="0"/>
              </a:spcAft>
              <a:buClr>
                <a:srgbClr val="FF0000"/>
              </a:buClr>
              <a:buChar char="»"/>
              <a:defRPr sz="1200">
                <a:solidFill>
                  <a:schemeClr val="tx1"/>
                </a:solidFill>
                <a:latin typeface="+mn-lt"/>
                <a:ea typeface="+mn-ea"/>
                <a:cs typeface="+mn-cs"/>
              </a:defRPr>
            </a:lvl7pPr>
            <a:lvl8pPr marL="3429000" indent="-228600" algn="l" rtl="0" fontAlgn="base">
              <a:spcBef>
                <a:spcPct val="20000"/>
              </a:spcBef>
              <a:spcAft>
                <a:spcPct val="0"/>
              </a:spcAft>
              <a:buClr>
                <a:srgbClr val="FF0000"/>
              </a:buClr>
              <a:buChar char="»"/>
              <a:defRPr sz="1200">
                <a:solidFill>
                  <a:schemeClr val="tx1"/>
                </a:solidFill>
                <a:latin typeface="+mn-lt"/>
                <a:ea typeface="+mn-ea"/>
                <a:cs typeface="+mn-cs"/>
              </a:defRPr>
            </a:lvl8pPr>
            <a:lvl9pPr marL="3886200" indent="-228600" algn="l" rtl="0" fontAlgn="base">
              <a:spcBef>
                <a:spcPct val="20000"/>
              </a:spcBef>
              <a:spcAft>
                <a:spcPct val="0"/>
              </a:spcAft>
              <a:buClr>
                <a:srgbClr val="FF0000"/>
              </a:buClr>
              <a:buChar char="»"/>
              <a:defRPr sz="1200">
                <a:solidFill>
                  <a:schemeClr val="tx1"/>
                </a:solidFill>
                <a:latin typeface="+mn-lt"/>
                <a:ea typeface="+mn-ea"/>
                <a:cs typeface="+mn-cs"/>
              </a:defRPr>
            </a:lvl9pPr>
          </a:lstStyle>
          <a:p>
            <a:pPr eaLnBrk="1" hangingPunct="1">
              <a:lnSpc>
                <a:spcPct val="200000"/>
              </a:lnSpc>
            </a:pPr>
            <a:r>
              <a:rPr lang="en-AU" sz="1800" dirty="0" smtClean="0">
                <a:solidFill>
                  <a:srgbClr val="002060"/>
                </a:solidFill>
                <a:latin typeface="+mj-lt"/>
                <a:cs typeface="Arial" charset="0"/>
              </a:rPr>
              <a:t>Open-mouth kissing			</a:t>
            </a:r>
            <a:r>
              <a:rPr lang="en-AU" sz="1800" dirty="0" smtClean="0">
                <a:solidFill>
                  <a:srgbClr val="FF6699"/>
                </a:solidFill>
                <a:latin typeface="+mj-lt"/>
                <a:cs typeface="Arial" charset="0"/>
              </a:rPr>
              <a:t>One possible case</a:t>
            </a:r>
          </a:p>
          <a:p>
            <a:pPr eaLnBrk="1" hangingPunct="1">
              <a:lnSpc>
                <a:spcPct val="200000"/>
              </a:lnSpc>
            </a:pPr>
            <a:r>
              <a:rPr lang="en-AU" sz="1800" dirty="0" smtClean="0">
                <a:solidFill>
                  <a:srgbClr val="002060"/>
                </a:solidFill>
                <a:latin typeface="+mj-lt"/>
                <a:cs typeface="Arial" charset="0"/>
              </a:rPr>
              <a:t>Oral sex				</a:t>
            </a:r>
            <a:r>
              <a:rPr lang="en-AU" sz="1800" dirty="0">
                <a:solidFill>
                  <a:srgbClr val="FF5050"/>
                </a:solidFill>
                <a:latin typeface="+mj-lt"/>
                <a:cs typeface="Arial" charset="0"/>
              </a:rPr>
              <a:t>Few possible cases</a:t>
            </a:r>
          </a:p>
          <a:p>
            <a:pPr eaLnBrk="1" hangingPunct="1">
              <a:lnSpc>
                <a:spcPct val="200000"/>
              </a:lnSpc>
            </a:pPr>
            <a:r>
              <a:rPr lang="en-AU" sz="1800" dirty="0" smtClean="0">
                <a:solidFill>
                  <a:srgbClr val="002060"/>
                </a:solidFill>
                <a:latin typeface="+mj-lt"/>
                <a:cs typeface="Arial" charset="0"/>
              </a:rPr>
              <a:t>Women having sex with women	</a:t>
            </a:r>
            <a:r>
              <a:rPr lang="en-AU" sz="1800" dirty="0">
                <a:solidFill>
                  <a:srgbClr val="FF5050"/>
                </a:solidFill>
                <a:latin typeface="+mj-lt"/>
                <a:cs typeface="Arial" charset="0"/>
              </a:rPr>
              <a:t>Few possible cases</a:t>
            </a:r>
          </a:p>
          <a:p>
            <a:pPr eaLnBrk="1" hangingPunct="1">
              <a:lnSpc>
                <a:spcPct val="200000"/>
              </a:lnSpc>
            </a:pPr>
            <a:r>
              <a:rPr lang="en-AU" sz="1800" dirty="0" smtClean="0">
                <a:solidFill>
                  <a:srgbClr val="002060"/>
                </a:solidFill>
                <a:latin typeface="+mj-lt"/>
                <a:cs typeface="Arial" charset="0"/>
              </a:rPr>
              <a:t>Using sex toys			</a:t>
            </a:r>
            <a:r>
              <a:rPr lang="en-AU" sz="1800" dirty="0" smtClean="0">
                <a:solidFill>
                  <a:srgbClr val="FFCCFF"/>
                </a:solidFill>
                <a:latin typeface="+mj-lt"/>
                <a:cs typeface="Arial" charset="0"/>
              </a:rPr>
              <a:t>No documented cases</a:t>
            </a:r>
          </a:p>
          <a:p>
            <a:pPr eaLnBrk="1" hangingPunct="1">
              <a:lnSpc>
                <a:spcPct val="200000"/>
              </a:lnSpc>
            </a:pPr>
            <a:r>
              <a:rPr lang="en-AU" sz="1800" dirty="0" smtClean="0">
                <a:solidFill>
                  <a:srgbClr val="002060"/>
                </a:solidFill>
                <a:latin typeface="+mj-lt"/>
                <a:cs typeface="Arial" charset="0"/>
              </a:rPr>
              <a:t>Tattoos and body piercing		</a:t>
            </a:r>
            <a:r>
              <a:rPr lang="en-AU" sz="1800" dirty="0" smtClean="0">
                <a:solidFill>
                  <a:srgbClr val="FF0000"/>
                </a:solidFill>
                <a:latin typeface="+mj-lt"/>
                <a:cs typeface="Arial" charset="0"/>
              </a:rPr>
              <a:t>Documented cases</a:t>
            </a:r>
          </a:p>
          <a:p>
            <a:pPr eaLnBrk="1" hangingPunct="1">
              <a:lnSpc>
                <a:spcPct val="200000"/>
              </a:lnSpc>
            </a:pPr>
            <a:r>
              <a:rPr lang="en-AU" sz="1800" dirty="0" smtClean="0">
                <a:solidFill>
                  <a:srgbClr val="002060"/>
                </a:solidFill>
                <a:latin typeface="+mj-lt"/>
                <a:cs typeface="Arial" charset="0"/>
              </a:rPr>
              <a:t>Human bite				</a:t>
            </a:r>
            <a:r>
              <a:rPr lang="en-AU" sz="1800" dirty="0">
                <a:solidFill>
                  <a:srgbClr val="FF5050"/>
                </a:solidFill>
                <a:latin typeface="+mj-lt"/>
                <a:cs typeface="Arial" charset="0"/>
              </a:rPr>
              <a:t>Few possible cases</a:t>
            </a:r>
          </a:p>
          <a:p>
            <a:pPr eaLnBrk="1" hangingPunct="1">
              <a:lnSpc>
                <a:spcPct val="200000"/>
              </a:lnSpc>
            </a:pPr>
            <a:r>
              <a:rPr lang="en-AU" sz="1800" dirty="0" smtClean="0">
                <a:solidFill>
                  <a:srgbClr val="002060"/>
                </a:solidFill>
                <a:latin typeface="+mj-lt"/>
                <a:cs typeface="Arial" charset="0"/>
              </a:rPr>
              <a:t>Household contact			</a:t>
            </a:r>
            <a:r>
              <a:rPr lang="en-AU" sz="1800" dirty="0">
                <a:solidFill>
                  <a:srgbClr val="FF5050"/>
                </a:solidFill>
                <a:latin typeface="+mj-lt"/>
                <a:cs typeface="Arial" charset="0"/>
              </a:rPr>
              <a:t>Few possible cases</a:t>
            </a:r>
          </a:p>
          <a:p>
            <a:pPr eaLnBrk="1" hangingPunct="1">
              <a:lnSpc>
                <a:spcPct val="200000"/>
              </a:lnSpc>
            </a:pPr>
            <a:r>
              <a:rPr lang="en-AU" sz="1800" dirty="0" smtClean="0">
                <a:solidFill>
                  <a:srgbClr val="002060"/>
                </a:solidFill>
                <a:latin typeface="+mj-lt"/>
                <a:cs typeface="Arial" charset="0"/>
              </a:rPr>
              <a:t>From health care workers</a:t>
            </a:r>
            <a:r>
              <a:rPr lang="en-AU" sz="1800" dirty="0" smtClean="0">
                <a:latin typeface="+mj-lt"/>
                <a:cs typeface="Arial" charset="0"/>
              </a:rPr>
              <a:t>	</a:t>
            </a:r>
            <a:r>
              <a:rPr lang="en-AU" sz="1800" dirty="0">
                <a:solidFill>
                  <a:srgbClr val="FF0000"/>
                </a:solidFill>
                <a:latin typeface="+mj-lt"/>
                <a:cs typeface="Arial" charset="0"/>
              </a:rPr>
              <a:t>	One case</a:t>
            </a:r>
          </a:p>
        </p:txBody>
      </p:sp>
    </p:spTree>
    <p:extLst>
      <p:ext uri="{BB962C8B-B14F-4D97-AF65-F5344CB8AC3E}">
        <p14:creationId xmlns:p14="http://schemas.microsoft.com/office/powerpoint/2010/main" val="67069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696200" cy="533400"/>
          </a:xfrm>
        </p:spPr>
        <p:txBody>
          <a:bodyPr/>
          <a:lstStyle/>
          <a:p>
            <a:r>
              <a:rPr lang="en-AU" sz="3200" b="1" dirty="0" smtClean="0">
                <a:solidFill>
                  <a:srgbClr val="002060"/>
                </a:solidFill>
                <a:latin typeface="Arial" pitchFamily="34" charset="0"/>
                <a:cs typeface="Arial" pitchFamily="34" charset="0"/>
              </a:rPr>
              <a:t>In case you are wondering...</a:t>
            </a:r>
            <a:endParaRPr lang="en-AU" sz="3200" b="1" dirty="0">
              <a:solidFill>
                <a:srgbClr val="00206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57367290"/>
              </p:ext>
            </p:extLst>
          </p:nvPr>
        </p:nvGraphicFramePr>
        <p:xfrm>
          <a:off x="152400" y="813435"/>
          <a:ext cx="8839200" cy="6035040"/>
        </p:xfrm>
        <a:graphic>
          <a:graphicData uri="http://schemas.openxmlformats.org/drawingml/2006/table">
            <a:tbl>
              <a:tblPr firstRow="1" bandRow="1">
                <a:tableStyleId>{5C22544A-7EE6-4342-B048-85BDC9FD1C3A}</a:tableStyleId>
              </a:tblPr>
              <a:tblGrid>
                <a:gridCol w="1537253"/>
                <a:gridCol w="7301947"/>
              </a:tblGrid>
              <a:tr h="440241">
                <a:tc>
                  <a:txBody>
                    <a:bodyPr/>
                    <a:lstStyle/>
                    <a:p>
                      <a:r>
                        <a:rPr lang="en-AU" sz="2400" dirty="0" smtClean="0">
                          <a:latin typeface="Arial" pitchFamily="34" charset="0"/>
                          <a:cs typeface="Arial" pitchFamily="34" charset="0"/>
                        </a:rPr>
                        <a:t>FLUID</a:t>
                      </a:r>
                      <a:endParaRPr lang="en-AU" sz="2400" dirty="0">
                        <a:latin typeface="Arial" pitchFamily="34" charset="0"/>
                        <a:cs typeface="Arial" pitchFamily="34" charset="0"/>
                      </a:endParaRPr>
                    </a:p>
                  </a:txBody>
                  <a:tcPr/>
                </a:tc>
                <a:tc>
                  <a:txBody>
                    <a:bodyPr/>
                    <a:lstStyle/>
                    <a:p>
                      <a:r>
                        <a:rPr lang="en-AU" sz="2400" dirty="0" smtClean="0">
                          <a:latin typeface="Arial" pitchFamily="34" charset="0"/>
                          <a:cs typeface="Arial" pitchFamily="34" charset="0"/>
                        </a:rPr>
                        <a:t>KEY POINT</a:t>
                      </a:r>
                      <a:endParaRPr lang="en-AU" sz="2400" dirty="0">
                        <a:latin typeface="Arial" pitchFamily="34" charset="0"/>
                        <a:cs typeface="Arial" pitchFamily="34" charset="0"/>
                      </a:endParaRPr>
                    </a:p>
                  </a:txBody>
                  <a:tcPr/>
                </a:tc>
              </a:tr>
              <a:tr h="792434">
                <a:tc>
                  <a:txBody>
                    <a:bodyPr/>
                    <a:lstStyle/>
                    <a:p>
                      <a:r>
                        <a:rPr lang="en-AU" sz="2400" dirty="0" smtClean="0">
                          <a:solidFill>
                            <a:srgbClr val="002060"/>
                          </a:solidFill>
                          <a:latin typeface="Arial" pitchFamily="34" charset="0"/>
                          <a:cs typeface="Arial" pitchFamily="34" charset="0"/>
                        </a:rPr>
                        <a:t>Urine</a:t>
                      </a:r>
                      <a:r>
                        <a:rPr lang="en-AU" sz="2400" baseline="0" dirty="0" smtClean="0">
                          <a:solidFill>
                            <a:srgbClr val="002060"/>
                          </a:solidFill>
                          <a:latin typeface="Arial" pitchFamily="34" charset="0"/>
                          <a:cs typeface="Arial" pitchFamily="34" charset="0"/>
                        </a:rPr>
                        <a:t> &amp; faeces</a:t>
                      </a:r>
                      <a:endParaRPr lang="en-AU" sz="2400" dirty="0" smtClean="0">
                        <a:solidFill>
                          <a:srgbClr val="002060"/>
                        </a:solidFill>
                        <a:latin typeface="Arial" pitchFamily="34" charset="0"/>
                        <a:cs typeface="Arial" pitchFamily="34" charset="0"/>
                      </a:endParaRPr>
                    </a:p>
                  </a:txBody>
                  <a:tcPr/>
                </a:tc>
                <a:tc>
                  <a:txBody>
                    <a:bodyPr/>
                    <a:lstStyle/>
                    <a:p>
                      <a:r>
                        <a:rPr lang="en-AU" sz="2400" dirty="0" smtClean="0">
                          <a:solidFill>
                            <a:srgbClr val="002060"/>
                          </a:solidFill>
                          <a:latin typeface="Arial" pitchFamily="34" charset="0"/>
                          <a:cs typeface="Arial" pitchFamily="34" charset="0"/>
                        </a:rPr>
                        <a:t>HIV has never been isolated in urine or faeces. (</a:t>
                      </a:r>
                      <a:r>
                        <a:rPr lang="en-AU" sz="1800" kern="1200" dirty="0" smtClean="0">
                          <a:solidFill>
                            <a:srgbClr val="002060"/>
                          </a:solidFill>
                          <a:latin typeface="Arial" pitchFamily="34" charset="0"/>
                          <a:ea typeface="+mn-ea"/>
                          <a:cs typeface="Arial" pitchFamily="34" charset="0"/>
                        </a:rPr>
                        <a:t>Water Environment Federation, 2000) </a:t>
                      </a:r>
                      <a:endParaRPr lang="en-AU" sz="2400" dirty="0">
                        <a:solidFill>
                          <a:srgbClr val="002060"/>
                        </a:solidFill>
                        <a:latin typeface="Arial" pitchFamily="34" charset="0"/>
                        <a:cs typeface="Arial" pitchFamily="34" charset="0"/>
                      </a:endParaRPr>
                    </a:p>
                  </a:txBody>
                  <a:tcPr/>
                </a:tc>
              </a:tr>
              <a:tr h="1144626">
                <a:tc>
                  <a:txBody>
                    <a:bodyPr/>
                    <a:lstStyle/>
                    <a:p>
                      <a:endParaRPr lang="en-AU"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kern="1200" dirty="0" smtClean="0">
                          <a:solidFill>
                            <a:srgbClr val="002060"/>
                          </a:solidFill>
                          <a:latin typeface="Arial" pitchFamily="34" charset="0"/>
                          <a:ea typeface="+mn-ea"/>
                          <a:cs typeface="Arial" pitchFamily="34" charset="0"/>
                        </a:rPr>
                        <a:t>Urine and faeces quickly (in 1 hr) diminish infectivity of any HIV present. </a:t>
                      </a:r>
                    </a:p>
                    <a:p>
                      <a:pPr marL="0" marR="0" indent="0" algn="l" defTabSz="914400" rtl="0" eaLnBrk="1" fontAlgn="auto" latinLnBrk="0" hangingPunct="1">
                        <a:lnSpc>
                          <a:spcPct val="100000"/>
                        </a:lnSpc>
                        <a:spcBef>
                          <a:spcPts val="0"/>
                        </a:spcBef>
                        <a:spcAft>
                          <a:spcPts val="0"/>
                        </a:spcAft>
                        <a:buClrTx/>
                        <a:buSzTx/>
                        <a:buFontTx/>
                        <a:buNone/>
                        <a:tabLst/>
                        <a:defRPr/>
                      </a:pPr>
                      <a:r>
                        <a:rPr lang="en-AU" sz="2400" kern="1200" dirty="0" smtClean="0">
                          <a:solidFill>
                            <a:srgbClr val="002060"/>
                          </a:solidFill>
                          <a:latin typeface="Arial" pitchFamily="34" charset="0"/>
                          <a:ea typeface="+mn-ea"/>
                          <a:cs typeface="Arial" pitchFamily="34" charset="0"/>
                        </a:rPr>
                        <a:t>(</a:t>
                      </a:r>
                      <a:r>
                        <a:rPr lang="en-AU" sz="1800" kern="1200" dirty="0" smtClean="0">
                          <a:solidFill>
                            <a:srgbClr val="002060"/>
                          </a:solidFill>
                          <a:latin typeface="Arial" pitchFamily="34" charset="0"/>
                          <a:ea typeface="+mn-ea"/>
                          <a:cs typeface="Arial" pitchFamily="34" charset="0"/>
                        </a:rPr>
                        <a:t>Moore BE, 1993; Water Environment Federation, 2000) </a:t>
                      </a:r>
                      <a:endParaRPr lang="en-AU" sz="2400" kern="1200" dirty="0" smtClean="0">
                        <a:solidFill>
                          <a:srgbClr val="002060"/>
                        </a:solidFill>
                        <a:latin typeface="Arial" pitchFamily="34" charset="0"/>
                        <a:ea typeface="+mn-ea"/>
                        <a:cs typeface="Arial" pitchFamily="34" charset="0"/>
                      </a:endParaRPr>
                    </a:p>
                  </a:txBody>
                  <a:tcPr/>
                </a:tc>
              </a:tr>
              <a:tr h="1144626">
                <a:tc>
                  <a:txBody>
                    <a:bodyPr/>
                    <a:lstStyle/>
                    <a:p>
                      <a:endParaRPr lang="en-AU"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kern="1200" dirty="0" smtClean="0">
                          <a:solidFill>
                            <a:srgbClr val="002060"/>
                          </a:solidFill>
                          <a:latin typeface="Arial" pitchFamily="34" charset="0"/>
                          <a:ea typeface="+mn-ea"/>
                          <a:cs typeface="Arial" pitchFamily="34" charset="0"/>
                        </a:rPr>
                        <a:t>Likely to be more virus in faeces of people with end stage AIDS. Risk to caregivers more likely to be due to other pathogens in faeces.</a:t>
                      </a:r>
                      <a:endParaRPr lang="en-AU" sz="2400" dirty="0">
                        <a:solidFill>
                          <a:srgbClr val="002060"/>
                        </a:solidFill>
                        <a:latin typeface="Arial" pitchFamily="34" charset="0"/>
                        <a:cs typeface="Arial" pitchFamily="34" charset="0"/>
                      </a:endParaRPr>
                    </a:p>
                  </a:txBody>
                  <a:tcPr/>
                </a:tc>
              </a:tr>
              <a:tr h="1046398">
                <a:tc>
                  <a:txBody>
                    <a:bodyPr/>
                    <a:lstStyle/>
                    <a:p>
                      <a:r>
                        <a:rPr lang="en-AU" sz="2400" dirty="0" smtClean="0">
                          <a:solidFill>
                            <a:srgbClr val="002060"/>
                          </a:solidFill>
                          <a:latin typeface="Arial" pitchFamily="34" charset="0"/>
                          <a:cs typeface="Arial" pitchFamily="34" charset="0"/>
                        </a:rPr>
                        <a:t>Menstrual blood</a:t>
                      </a:r>
                      <a:endParaRPr lang="en-AU" sz="2400" dirty="0">
                        <a:solidFill>
                          <a:srgbClr val="002060"/>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kern="1200" dirty="0" smtClean="0">
                          <a:solidFill>
                            <a:srgbClr val="002060"/>
                          </a:solidFill>
                          <a:latin typeface="Arial" pitchFamily="34" charset="0"/>
                          <a:ea typeface="+mn-ea"/>
                          <a:cs typeface="Arial" pitchFamily="34" charset="0"/>
                        </a:rPr>
                        <a:t>Menstrual blood of HIV+ women may contain virus at a higher load than regular blood </a:t>
                      </a:r>
                    </a:p>
                    <a:p>
                      <a:pPr marL="0" marR="0" indent="0" algn="l" defTabSz="914400" rtl="0" eaLnBrk="1" fontAlgn="auto" latinLnBrk="0" hangingPunct="1">
                        <a:lnSpc>
                          <a:spcPct val="100000"/>
                        </a:lnSpc>
                        <a:spcBef>
                          <a:spcPts val="0"/>
                        </a:spcBef>
                        <a:spcAft>
                          <a:spcPts val="0"/>
                        </a:spcAft>
                        <a:buClrTx/>
                        <a:buSzTx/>
                        <a:buFontTx/>
                        <a:buNone/>
                        <a:tabLst/>
                        <a:defRPr/>
                      </a:pPr>
                      <a:r>
                        <a:rPr lang="en-AU" sz="2400" kern="1200" dirty="0" smtClean="0">
                          <a:solidFill>
                            <a:srgbClr val="002060"/>
                          </a:solidFill>
                          <a:latin typeface="Arial" pitchFamily="34" charset="0"/>
                          <a:ea typeface="+mn-ea"/>
                          <a:cs typeface="Arial" pitchFamily="34" charset="0"/>
                        </a:rPr>
                        <a:t>(</a:t>
                      </a:r>
                      <a:r>
                        <a:rPr lang="en-AU" sz="1800" kern="1200" dirty="0" smtClean="0">
                          <a:solidFill>
                            <a:srgbClr val="002060"/>
                          </a:solidFill>
                          <a:latin typeface="+mn-lt"/>
                          <a:ea typeface="+mn-ea"/>
                          <a:cs typeface="+mn-cs"/>
                        </a:rPr>
                        <a:t>Reichelderfer PS et al, 2000)</a:t>
                      </a:r>
                      <a:endParaRPr lang="en-AU" dirty="0">
                        <a:solidFill>
                          <a:srgbClr val="002060"/>
                        </a:solidFill>
                      </a:endParaRPr>
                    </a:p>
                  </a:txBody>
                  <a:tcPr/>
                </a:tc>
              </a:tr>
              <a:tr h="965906">
                <a:tc>
                  <a:txBody>
                    <a:bodyPr/>
                    <a:lstStyle/>
                    <a:p>
                      <a:r>
                        <a:rPr lang="en-AU" sz="2400" dirty="0" smtClean="0">
                          <a:solidFill>
                            <a:srgbClr val="002060"/>
                          </a:solidFill>
                          <a:latin typeface="Arial" pitchFamily="34" charset="0"/>
                          <a:cs typeface="Arial" pitchFamily="34" charset="0"/>
                        </a:rPr>
                        <a:t>Waste water</a:t>
                      </a:r>
                      <a:endParaRPr lang="en-AU" sz="2400" dirty="0">
                        <a:solidFill>
                          <a:srgbClr val="002060"/>
                        </a:solidFill>
                        <a:latin typeface="Arial" pitchFamily="34" charset="0"/>
                        <a:cs typeface="Arial" pitchFamily="34" charset="0"/>
                      </a:endParaRPr>
                    </a:p>
                  </a:txBody>
                  <a:tcPr/>
                </a:tc>
                <a:tc>
                  <a:txBody>
                    <a:bodyPr/>
                    <a:lstStyle/>
                    <a:p>
                      <a:r>
                        <a:rPr lang="en-AU" sz="2400" kern="1200" dirty="0" smtClean="0">
                          <a:solidFill>
                            <a:srgbClr val="002060"/>
                          </a:solidFill>
                          <a:latin typeface="Arial" pitchFamily="34" charset="0"/>
                          <a:ea typeface="+mn-ea"/>
                          <a:cs typeface="Arial" pitchFamily="34" charset="0"/>
                        </a:rPr>
                        <a:t>HIV infected blood introduced into de-chlorinated tap water  had no detectable virus after 5 mins.</a:t>
                      </a:r>
                    </a:p>
                    <a:p>
                      <a:r>
                        <a:rPr lang="en-AU" sz="2400" kern="1200" dirty="0" smtClean="0">
                          <a:solidFill>
                            <a:srgbClr val="002060"/>
                          </a:solidFill>
                          <a:latin typeface="Arial" pitchFamily="34" charset="0"/>
                          <a:ea typeface="+mn-ea"/>
                          <a:cs typeface="Arial" pitchFamily="34" charset="0"/>
                        </a:rPr>
                        <a:t>(</a:t>
                      </a:r>
                      <a:r>
                        <a:rPr lang="en-AU" sz="1800" kern="1200" dirty="0" smtClean="0">
                          <a:solidFill>
                            <a:srgbClr val="002060"/>
                          </a:solidFill>
                          <a:latin typeface="Arial" pitchFamily="34" charset="0"/>
                          <a:ea typeface="+mn-ea"/>
                          <a:cs typeface="Arial" pitchFamily="34" charset="0"/>
                        </a:rPr>
                        <a:t>Moore BE, 1993)</a:t>
                      </a:r>
                      <a:endParaRPr lang="en-AU" sz="1800" kern="1200" dirty="0">
                        <a:solidFill>
                          <a:srgbClr val="002060"/>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a:t>
            </a:r>
            <a:endParaRPr lang="en-AU" dirty="0"/>
          </a:p>
        </p:txBody>
      </p:sp>
      <p:sp>
        <p:nvSpPr>
          <p:cNvPr id="5" name="Content Placeholder 4"/>
          <p:cNvSpPr>
            <a:spLocks noGrp="1"/>
          </p:cNvSpPr>
          <p:nvPr>
            <p:ph idx="1"/>
          </p:nvPr>
        </p:nvSpPr>
        <p:spPr/>
        <p:txBody>
          <a:bodyPr/>
          <a:lstStyle/>
          <a:p>
            <a:pPr marL="0" indent="0" algn="ctr">
              <a:buNone/>
            </a:pPr>
            <a:r>
              <a:rPr lang="en-AU" sz="4000" b="1" u="sng" dirty="0" smtClean="0">
                <a:solidFill>
                  <a:srgbClr val="002060"/>
                </a:solidFill>
              </a:rPr>
              <a:t>WHY</a:t>
            </a:r>
            <a:r>
              <a:rPr lang="en-AU" sz="4000" b="1" dirty="0" smtClean="0">
                <a:solidFill>
                  <a:srgbClr val="002060"/>
                </a:solidFill>
              </a:rPr>
              <a:t> </a:t>
            </a:r>
            <a:r>
              <a:rPr lang="en-AU" sz="4000" b="1" dirty="0">
                <a:solidFill>
                  <a:srgbClr val="002060"/>
                </a:solidFill>
              </a:rPr>
              <a:t>integrate WASH into HIV &amp; AIDS programmes? </a:t>
            </a:r>
            <a:endParaRPr lang="en-AU" sz="4000" dirty="0"/>
          </a:p>
        </p:txBody>
      </p:sp>
    </p:spTree>
    <p:extLst>
      <p:ext uri="{BB962C8B-B14F-4D97-AF65-F5344CB8AC3E}">
        <p14:creationId xmlns:p14="http://schemas.microsoft.com/office/powerpoint/2010/main" val="221708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609600"/>
          </a:xfrm>
        </p:spPr>
        <p:txBody>
          <a:bodyPr/>
          <a:lstStyle/>
          <a:p>
            <a:pPr algn="ctr"/>
            <a:r>
              <a:rPr lang="en-AU" sz="3200" b="1" dirty="0" smtClean="0"/>
              <a:t/>
            </a:r>
            <a:br>
              <a:rPr lang="en-AU" sz="3200" b="1" dirty="0" smtClean="0"/>
            </a:br>
            <a:endParaRPr lang="en-AU" sz="2400" b="1" dirty="0">
              <a:solidFill>
                <a:srgbClr val="002060"/>
              </a:solidFill>
            </a:endParaRPr>
          </a:p>
        </p:txBody>
      </p:sp>
      <p:sp>
        <p:nvSpPr>
          <p:cNvPr id="3" name="Content Placeholder 2"/>
          <p:cNvSpPr>
            <a:spLocks noGrp="1"/>
          </p:cNvSpPr>
          <p:nvPr>
            <p:ph idx="1"/>
          </p:nvPr>
        </p:nvSpPr>
        <p:spPr>
          <a:xfrm>
            <a:off x="228600" y="914400"/>
            <a:ext cx="8686800" cy="5105400"/>
          </a:xfrm>
        </p:spPr>
        <p:txBody>
          <a:bodyPr/>
          <a:lstStyle/>
          <a:p>
            <a:endParaRPr lang="en-AU" sz="2800" dirty="0" smtClean="0"/>
          </a:p>
          <a:p>
            <a:r>
              <a:rPr lang="en-AU" b="1" dirty="0" smtClean="0">
                <a:solidFill>
                  <a:srgbClr val="002060"/>
                </a:solidFill>
                <a:latin typeface="+mn-lt"/>
              </a:rPr>
              <a:t>Access</a:t>
            </a:r>
            <a:r>
              <a:rPr lang="en-AU" dirty="0" smtClean="0">
                <a:solidFill>
                  <a:srgbClr val="002060"/>
                </a:solidFill>
                <a:latin typeface="+mn-lt"/>
              </a:rPr>
              <a:t> = better chance for health </a:t>
            </a:r>
          </a:p>
          <a:p>
            <a:pPr marL="400050" lvl="1" indent="0">
              <a:buNone/>
            </a:pPr>
            <a:r>
              <a:rPr lang="en-AU" sz="1000" dirty="0" smtClean="0">
                <a:solidFill>
                  <a:srgbClr val="002060"/>
                </a:solidFill>
                <a:latin typeface="+mn-lt"/>
              </a:rPr>
              <a:t>(</a:t>
            </a:r>
            <a:r>
              <a:rPr lang="en-AU" sz="1000" dirty="0" err="1">
                <a:solidFill>
                  <a:srgbClr val="002060"/>
                </a:solidFill>
                <a:latin typeface="+mn-lt"/>
              </a:rPr>
              <a:t>Bushen</a:t>
            </a:r>
            <a:r>
              <a:rPr lang="en-AU" sz="1000" dirty="0">
                <a:solidFill>
                  <a:srgbClr val="002060"/>
                </a:solidFill>
                <a:latin typeface="+mn-lt"/>
              </a:rPr>
              <a:t> et al. 2004)</a:t>
            </a:r>
          </a:p>
          <a:p>
            <a:r>
              <a:rPr lang="en-AU" b="1" dirty="0" smtClean="0">
                <a:solidFill>
                  <a:srgbClr val="002060"/>
                </a:solidFill>
                <a:latin typeface="+mn-lt"/>
              </a:rPr>
              <a:t>Susceptibility</a:t>
            </a:r>
            <a:r>
              <a:rPr lang="en-AU" dirty="0" smtClean="0">
                <a:solidFill>
                  <a:srgbClr val="002060"/>
                </a:solidFill>
                <a:latin typeface="+mn-lt"/>
              </a:rPr>
              <a:t> to Illness</a:t>
            </a:r>
          </a:p>
          <a:p>
            <a:pPr marL="457200" lvl="1" indent="0">
              <a:buNone/>
            </a:pPr>
            <a:r>
              <a:rPr lang="en-AU" sz="1000" dirty="0">
                <a:solidFill>
                  <a:srgbClr val="002060"/>
                </a:solidFill>
              </a:rPr>
              <a:t>(</a:t>
            </a:r>
            <a:r>
              <a:rPr lang="en-AU" sz="1000" dirty="0" err="1">
                <a:solidFill>
                  <a:srgbClr val="002060"/>
                </a:solidFill>
              </a:rPr>
              <a:t>Lule</a:t>
            </a:r>
            <a:r>
              <a:rPr lang="en-AU" sz="1000" dirty="0">
                <a:solidFill>
                  <a:srgbClr val="002060"/>
                </a:solidFill>
              </a:rPr>
              <a:t> et al. 2005) </a:t>
            </a:r>
          </a:p>
          <a:p>
            <a:r>
              <a:rPr lang="en-AU" b="1" dirty="0" smtClean="0">
                <a:solidFill>
                  <a:srgbClr val="002060"/>
                </a:solidFill>
                <a:latin typeface="+mn-lt"/>
              </a:rPr>
              <a:t>Treatment </a:t>
            </a:r>
            <a:r>
              <a:rPr lang="en-AU" b="1" dirty="0">
                <a:solidFill>
                  <a:srgbClr val="002060"/>
                </a:solidFill>
                <a:latin typeface="+mn-lt"/>
              </a:rPr>
              <a:t>Effectiveness</a:t>
            </a:r>
            <a:r>
              <a:rPr lang="en-AU" dirty="0">
                <a:solidFill>
                  <a:srgbClr val="002060"/>
                </a:solidFill>
                <a:latin typeface="+mn-lt"/>
              </a:rPr>
              <a:t>  &amp; w</a:t>
            </a:r>
            <a:r>
              <a:rPr lang="en-AU" dirty="0" smtClean="0">
                <a:solidFill>
                  <a:srgbClr val="002060"/>
                </a:solidFill>
                <a:latin typeface="+mn-lt"/>
              </a:rPr>
              <a:t>ellbeing</a:t>
            </a:r>
          </a:p>
          <a:p>
            <a:pPr marL="0" indent="0">
              <a:buNone/>
            </a:pPr>
            <a:r>
              <a:rPr lang="en-AU" dirty="0" smtClean="0">
                <a:solidFill>
                  <a:srgbClr val="002060"/>
                </a:solidFill>
                <a:latin typeface="+mn-lt"/>
              </a:rPr>
              <a:t> quality </a:t>
            </a:r>
            <a:r>
              <a:rPr lang="en-AU" dirty="0">
                <a:solidFill>
                  <a:srgbClr val="002060"/>
                </a:solidFill>
                <a:latin typeface="+mn-lt"/>
              </a:rPr>
              <a:t>of </a:t>
            </a:r>
            <a:r>
              <a:rPr lang="en-AU" dirty="0" smtClean="0">
                <a:solidFill>
                  <a:srgbClr val="002060"/>
                </a:solidFill>
                <a:latin typeface="+mn-lt"/>
              </a:rPr>
              <a:t>life </a:t>
            </a:r>
            <a:r>
              <a:rPr lang="en-AU" dirty="0">
                <a:solidFill>
                  <a:srgbClr val="002060"/>
                </a:solidFill>
                <a:latin typeface="+mn-lt"/>
              </a:rPr>
              <a:t>and </a:t>
            </a:r>
            <a:r>
              <a:rPr lang="en-AU" dirty="0" smtClean="0">
                <a:solidFill>
                  <a:srgbClr val="002060"/>
                </a:solidFill>
                <a:latin typeface="+mn-lt"/>
              </a:rPr>
              <a:t>disease progression</a:t>
            </a:r>
            <a:r>
              <a:rPr lang="en-AU" b="1" dirty="0" smtClean="0">
                <a:solidFill>
                  <a:srgbClr val="002060"/>
                </a:solidFill>
                <a:latin typeface="+mn-lt"/>
              </a:rPr>
              <a:t>(?)</a:t>
            </a:r>
            <a:r>
              <a:rPr lang="en-AU" dirty="0" smtClean="0">
                <a:solidFill>
                  <a:srgbClr val="002060"/>
                </a:solidFill>
                <a:latin typeface="+mn-lt"/>
              </a:rPr>
              <a:t> </a:t>
            </a:r>
          </a:p>
          <a:p>
            <a:r>
              <a:rPr lang="en-AU" b="1" dirty="0" smtClean="0">
                <a:solidFill>
                  <a:srgbClr val="002060"/>
                </a:solidFill>
                <a:latin typeface="+mn-lt"/>
                <a:sym typeface="Wingdings"/>
              </a:rPr>
              <a:t>Understanding</a:t>
            </a:r>
            <a:r>
              <a:rPr lang="en-AU" dirty="0" smtClean="0">
                <a:solidFill>
                  <a:srgbClr val="002060"/>
                </a:solidFill>
                <a:latin typeface="+mn-lt"/>
                <a:sym typeface="Wingdings"/>
              </a:rPr>
              <a:t> of the issue?</a:t>
            </a:r>
          </a:p>
          <a:p>
            <a:pPr marL="400050" lvl="1" indent="0">
              <a:buNone/>
            </a:pPr>
            <a:r>
              <a:rPr lang="en-AU" sz="1000" dirty="0">
                <a:solidFill>
                  <a:srgbClr val="002060"/>
                </a:solidFill>
                <a:latin typeface="+mn-lt"/>
              </a:rPr>
              <a:t>(USAID/WHO 2010) </a:t>
            </a:r>
          </a:p>
          <a:p>
            <a:pPr marL="0" indent="0">
              <a:buNone/>
            </a:pPr>
            <a:endParaRPr lang="en-AU" sz="3600" dirty="0" smtClean="0">
              <a:solidFill>
                <a:srgbClr val="002060"/>
              </a:solidFill>
              <a:latin typeface="+mn-lt"/>
            </a:endParaRPr>
          </a:p>
          <a:p>
            <a:pPr>
              <a:buNone/>
            </a:pPr>
            <a:endParaRPr lang="en-A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pPr algn="ctr"/>
            <a:r>
              <a:rPr lang="en-AU" b="1" dirty="0" smtClean="0">
                <a:solidFill>
                  <a:srgbClr val="002060"/>
                </a:solidFill>
                <a:latin typeface="+mj-lt"/>
              </a:rPr>
              <a:t>Diarrhoeal Disease &amp; HIV</a:t>
            </a:r>
            <a:endParaRPr lang="en-AU" b="1" dirty="0">
              <a:solidFill>
                <a:srgbClr val="002060"/>
              </a:solidFill>
              <a:latin typeface="+mj-lt"/>
            </a:endParaRPr>
          </a:p>
        </p:txBody>
      </p:sp>
      <p:sp>
        <p:nvSpPr>
          <p:cNvPr id="3" name="Content Placeholder 2"/>
          <p:cNvSpPr>
            <a:spLocks noGrp="1"/>
          </p:cNvSpPr>
          <p:nvPr>
            <p:ph idx="1"/>
          </p:nvPr>
        </p:nvSpPr>
        <p:spPr>
          <a:xfrm>
            <a:off x="685800" y="1447800"/>
            <a:ext cx="7772400" cy="4648200"/>
          </a:xfrm>
        </p:spPr>
        <p:txBody>
          <a:bodyPr/>
          <a:lstStyle/>
          <a:p>
            <a:r>
              <a:rPr lang="en-AU" dirty="0" smtClean="0">
                <a:solidFill>
                  <a:srgbClr val="002060"/>
                </a:solidFill>
                <a:latin typeface="+mn-lt"/>
              </a:rPr>
              <a:t>Infectious diarrhoea among the most common illnesses in HIV positive people; </a:t>
            </a:r>
          </a:p>
          <a:p>
            <a:r>
              <a:rPr lang="en-AU" dirty="0" smtClean="0">
                <a:solidFill>
                  <a:srgbClr val="002060"/>
                </a:solidFill>
                <a:latin typeface="+mn-lt"/>
              </a:rPr>
              <a:t> Among AIDS patients in developing countries as many as 95% have been reported to have diarrhoea</a:t>
            </a:r>
          </a:p>
          <a:p>
            <a:r>
              <a:rPr lang="en-AU" dirty="0" smtClean="0">
                <a:solidFill>
                  <a:srgbClr val="002060"/>
                </a:solidFill>
                <a:latin typeface="+mn-lt"/>
              </a:rPr>
              <a:t>Chronic diarrhoea is a independent marker of poor prognosis in patients with AIDS</a:t>
            </a:r>
            <a:endParaRPr lang="en-AU" dirty="0">
              <a:solidFill>
                <a:srgbClr val="002060"/>
              </a:solidFill>
              <a:latin typeface="+mn-lt"/>
            </a:endParaRPr>
          </a:p>
        </p:txBody>
      </p:sp>
    </p:spTree>
    <p:extLst>
      <p:ext uri="{BB962C8B-B14F-4D97-AF65-F5344CB8AC3E}">
        <p14:creationId xmlns:p14="http://schemas.microsoft.com/office/powerpoint/2010/main" val="321142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6019800" cy="5029200"/>
          </a:xfrm>
        </p:spPr>
        <p:txBody>
          <a:bodyPr/>
          <a:lstStyle/>
          <a:p>
            <a:r>
              <a:rPr lang="en-AU" dirty="0" smtClean="0">
                <a:solidFill>
                  <a:srgbClr val="002060"/>
                </a:solidFill>
                <a:latin typeface="+mn-lt"/>
              </a:rPr>
              <a:t>WASH practices can</a:t>
            </a:r>
          </a:p>
          <a:p>
            <a:pPr lvl="1"/>
            <a:r>
              <a:rPr lang="en-AU" sz="2400" dirty="0" smtClean="0">
                <a:solidFill>
                  <a:srgbClr val="002060"/>
                </a:solidFill>
                <a:cs typeface="Arial" pitchFamily="34" charset="0"/>
                <a:sym typeface="Wingdings"/>
              </a:rPr>
              <a:t> </a:t>
            </a:r>
            <a:r>
              <a:rPr lang="en-AU" sz="2400" dirty="0" smtClean="0">
                <a:solidFill>
                  <a:srgbClr val="002060"/>
                </a:solidFill>
                <a:cs typeface="Arial" pitchFamily="34" charset="0"/>
              </a:rPr>
              <a:t>episodes &amp; severity of </a:t>
            </a:r>
          </a:p>
          <a:p>
            <a:pPr lvl="1">
              <a:buNone/>
            </a:pPr>
            <a:r>
              <a:rPr lang="en-AU" sz="2400" dirty="0" smtClean="0">
                <a:solidFill>
                  <a:srgbClr val="002060"/>
                </a:solidFill>
                <a:cs typeface="Arial" pitchFamily="34" charset="0"/>
              </a:rPr>
              <a:t>	diarrhoea among HIV+ people </a:t>
            </a:r>
          </a:p>
          <a:p>
            <a:pPr lvl="1"/>
            <a:r>
              <a:rPr lang="en-AU" sz="2400" dirty="0" smtClean="0">
                <a:solidFill>
                  <a:srgbClr val="002060"/>
                </a:solidFill>
                <a:cs typeface="Arial" pitchFamily="34" charset="0"/>
              </a:rPr>
              <a:t>help to protect caregivers/other household members from diarrhoeal disease (&amp; HIV)</a:t>
            </a:r>
          </a:p>
          <a:p>
            <a:pPr>
              <a:spcBef>
                <a:spcPts val="600"/>
              </a:spcBef>
            </a:pPr>
            <a:r>
              <a:rPr lang="en-AU" dirty="0" smtClean="0">
                <a:solidFill>
                  <a:srgbClr val="002060"/>
                </a:solidFill>
                <a:latin typeface="+mn-lt"/>
              </a:rPr>
              <a:t>A healthier/stronger household is more economically viable </a:t>
            </a:r>
          </a:p>
          <a:p>
            <a:pPr>
              <a:spcBef>
                <a:spcPts val="0"/>
              </a:spcBef>
              <a:buNone/>
            </a:pPr>
            <a:r>
              <a:rPr lang="en-AU" dirty="0" smtClean="0">
                <a:solidFill>
                  <a:srgbClr val="002060"/>
                </a:solidFill>
                <a:latin typeface="+mn-lt"/>
              </a:rPr>
              <a:t>   and resilient to the challenges of HIV</a:t>
            </a:r>
          </a:p>
          <a:p>
            <a:pPr>
              <a:buNone/>
            </a:pPr>
            <a:endParaRPr lang="en-AU" dirty="0">
              <a:solidFill>
                <a:srgbClr val="002060"/>
              </a:solidFill>
            </a:endParaRPr>
          </a:p>
        </p:txBody>
      </p:sp>
      <p:pic>
        <p:nvPicPr>
          <p:cNvPr id="4" name="Picture 2"/>
          <p:cNvPicPr>
            <a:picLocks noChangeAspect="1" noChangeArrowheads="1"/>
          </p:cNvPicPr>
          <p:nvPr/>
        </p:nvPicPr>
        <p:blipFill>
          <a:blip r:embed="rId3" cstate="print"/>
          <a:srcRect/>
          <a:stretch>
            <a:fillRect/>
          </a:stretch>
        </p:blipFill>
        <p:spPr bwMode="auto">
          <a:xfrm rot="326848">
            <a:off x="6331404" y="2093776"/>
            <a:ext cx="2537006" cy="3474720"/>
          </a:xfrm>
          <a:prstGeom prst="rect">
            <a:avLst/>
          </a:prstGeom>
          <a:noFill/>
          <a:ln w="9525">
            <a:noFill/>
            <a:miter lim="800000"/>
            <a:headEnd/>
            <a:tailEnd/>
          </a:ln>
        </p:spPr>
      </p:pic>
      <p:sp>
        <p:nvSpPr>
          <p:cNvPr id="5" name="Rectangle 4"/>
          <p:cNvSpPr/>
          <p:nvPr/>
        </p:nvSpPr>
        <p:spPr>
          <a:xfrm>
            <a:off x="152400" y="6248400"/>
            <a:ext cx="2595454" cy="307777"/>
          </a:xfrm>
          <a:prstGeom prst="rect">
            <a:avLst/>
          </a:prstGeom>
        </p:spPr>
        <p:txBody>
          <a:bodyPr wrap="none">
            <a:spAutoFit/>
          </a:bodyPr>
          <a:lstStyle/>
          <a:p>
            <a:r>
              <a:rPr lang="en-AU" sz="1400" dirty="0" smtClean="0"/>
              <a:t>Source: USAID/WHO 2010</a:t>
            </a:r>
            <a:endParaRPr lang="en-AU"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AU" sz="4000" dirty="0"/>
          </a:p>
        </p:txBody>
      </p:sp>
      <p:sp>
        <p:nvSpPr>
          <p:cNvPr id="3" name="Content Placeholder 2"/>
          <p:cNvSpPr>
            <a:spLocks noGrp="1"/>
          </p:cNvSpPr>
          <p:nvPr>
            <p:ph idx="1"/>
          </p:nvPr>
        </p:nvSpPr>
        <p:spPr/>
        <p:txBody>
          <a:bodyPr/>
          <a:lstStyle/>
          <a:p>
            <a:pPr marL="0" indent="0" algn="ctr">
              <a:buNone/>
            </a:pPr>
            <a:r>
              <a:rPr lang="en-AU" sz="4000" b="1" u="sng" dirty="0" smtClean="0">
                <a:solidFill>
                  <a:srgbClr val="002060"/>
                </a:solidFill>
              </a:rPr>
              <a:t>WHY</a:t>
            </a:r>
            <a:r>
              <a:rPr lang="en-AU" sz="4000" b="1" dirty="0" smtClean="0">
                <a:solidFill>
                  <a:srgbClr val="002060"/>
                </a:solidFill>
              </a:rPr>
              <a:t> </a:t>
            </a:r>
            <a:r>
              <a:rPr lang="en-AU" sz="4000" b="1" dirty="0">
                <a:solidFill>
                  <a:srgbClr val="002060"/>
                </a:solidFill>
              </a:rPr>
              <a:t>integrate HIV into WASH sector programmes?</a:t>
            </a:r>
            <a:endParaRPr lang="en-AU" sz="4000" dirty="0"/>
          </a:p>
        </p:txBody>
      </p:sp>
    </p:spTree>
    <p:extLst>
      <p:ext uri="{BB962C8B-B14F-4D97-AF65-F5344CB8AC3E}">
        <p14:creationId xmlns:p14="http://schemas.microsoft.com/office/powerpoint/2010/main" val="1961442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295400"/>
          </a:xfrm>
        </p:spPr>
        <p:txBody>
          <a:bodyPr/>
          <a:lstStyle/>
          <a:p>
            <a:pPr algn="ctr"/>
            <a:r>
              <a:rPr lang="en-AU" b="1" dirty="0" smtClean="0">
                <a:solidFill>
                  <a:srgbClr val="002060"/>
                </a:solidFill>
              </a:rPr>
              <a:t/>
            </a:r>
            <a:br>
              <a:rPr lang="en-AU" b="1" dirty="0" smtClean="0">
                <a:solidFill>
                  <a:srgbClr val="002060"/>
                </a:solidFill>
              </a:rPr>
            </a:br>
            <a:r>
              <a:rPr lang="en-AU" b="1" dirty="0"/>
              <a:t/>
            </a:r>
            <a:br>
              <a:rPr lang="en-AU" b="1" dirty="0"/>
            </a:br>
            <a:endParaRPr lang="en-AU" sz="2400" b="1" dirty="0"/>
          </a:p>
        </p:txBody>
      </p:sp>
      <p:sp>
        <p:nvSpPr>
          <p:cNvPr id="3" name="Content Placeholder 2"/>
          <p:cNvSpPr>
            <a:spLocks noGrp="1"/>
          </p:cNvSpPr>
          <p:nvPr>
            <p:ph idx="1"/>
          </p:nvPr>
        </p:nvSpPr>
        <p:spPr>
          <a:xfrm>
            <a:off x="228600" y="1371600"/>
            <a:ext cx="6019800" cy="4953000"/>
          </a:xfrm>
        </p:spPr>
        <p:txBody>
          <a:bodyPr/>
          <a:lstStyle/>
          <a:p>
            <a:endParaRPr lang="en-AU" sz="2800" dirty="0" smtClean="0"/>
          </a:p>
          <a:p>
            <a:r>
              <a:rPr lang="en-AU" dirty="0" smtClean="0">
                <a:solidFill>
                  <a:srgbClr val="002060"/>
                </a:solidFill>
              </a:rPr>
              <a:t>Avoiding Silo Effects  </a:t>
            </a:r>
          </a:p>
          <a:p>
            <a:r>
              <a:rPr lang="en-AU" dirty="0">
                <a:solidFill>
                  <a:srgbClr val="002060"/>
                </a:solidFill>
              </a:rPr>
              <a:t>Protecting Human Rights </a:t>
            </a:r>
          </a:p>
          <a:p>
            <a:r>
              <a:rPr lang="en-AU" dirty="0" smtClean="0">
                <a:solidFill>
                  <a:srgbClr val="002060"/>
                </a:solidFill>
              </a:rPr>
              <a:t>Responding </a:t>
            </a:r>
            <a:r>
              <a:rPr lang="en-AU" dirty="0">
                <a:solidFill>
                  <a:srgbClr val="002060"/>
                </a:solidFill>
              </a:rPr>
              <a:t>to Groups in Greatest Need</a:t>
            </a:r>
          </a:p>
          <a:p>
            <a:r>
              <a:rPr lang="en-AU" dirty="0" smtClean="0">
                <a:solidFill>
                  <a:srgbClr val="002060"/>
                </a:solidFill>
              </a:rPr>
              <a:t>Ensuring Access</a:t>
            </a:r>
          </a:p>
          <a:p>
            <a:r>
              <a:rPr lang="en-AU" dirty="0" smtClean="0">
                <a:solidFill>
                  <a:srgbClr val="002060"/>
                </a:solidFill>
              </a:rPr>
              <a:t>Filling </a:t>
            </a:r>
            <a:r>
              <a:rPr lang="en-AU" dirty="0">
                <a:solidFill>
                  <a:srgbClr val="002060"/>
                </a:solidFill>
              </a:rPr>
              <a:t>Program Gaps </a:t>
            </a:r>
            <a:endParaRPr lang="en-AU" dirty="0" smtClean="0">
              <a:solidFill>
                <a:srgbClr val="002060"/>
              </a:solidFill>
            </a:endParaRPr>
          </a:p>
          <a:p>
            <a:pPr marL="0" indent="0">
              <a:buNone/>
            </a:pPr>
            <a:endParaRPr lang="en-AU" sz="2800" dirty="0" smtClean="0"/>
          </a:p>
          <a:p>
            <a:pPr marL="0" indent="0">
              <a:buNone/>
            </a:pPr>
            <a:endParaRPr lang="en-AU" sz="2400" dirty="0" smtClean="0"/>
          </a:p>
        </p:txBody>
      </p:sp>
      <p:pic>
        <p:nvPicPr>
          <p:cNvPr id="1026" name="Picture 2" descr="C:\Users\Lisa\AppData\Local\Microsoft\Windows\Temporary Internet Files\Content.IE5\1CBZE7OZ\MC900290569[1].wmf"/>
          <p:cNvPicPr>
            <a:picLocks noChangeAspect="1" noChangeArrowheads="1"/>
          </p:cNvPicPr>
          <p:nvPr/>
        </p:nvPicPr>
        <p:blipFill>
          <a:blip r:embed="rId3" cstate="print"/>
          <a:srcRect/>
          <a:stretch>
            <a:fillRect/>
          </a:stretch>
        </p:blipFill>
        <p:spPr bwMode="auto">
          <a:xfrm>
            <a:off x="5208000" y="2892056"/>
            <a:ext cx="3452400" cy="2819400"/>
          </a:xfrm>
          <a:prstGeom prst="rect">
            <a:avLst/>
          </a:prstGeom>
          <a:noFill/>
        </p:spPr>
      </p:pic>
      <p:sp>
        <p:nvSpPr>
          <p:cNvPr id="5" name="TextBox 4"/>
          <p:cNvSpPr txBox="1"/>
          <p:nvPr/>
        </p:nvSpPr>
        <p:spPr>
          <a:xfrm>
            <a:off x="5833730" y="4545418"/>
            <a:ext cx="762000" cy="276999"/>
          </a:xfrm>
          <a:prstGeom prst="rect">
            <a:avLst/>
          </a:prstGeom>
          <a:noFill/>
        </p:spPr>
        <p:txBody>
          <a:bodyPr wrap="square" rtlCol="0">
            <a:spAutoFit/>
          </a:bodyPr>
          <a:lstStyle/>
          <a:p>
            <a:r>
              <a:rPr lang="en-AU" sz="1200" dirty="0" smtClean="0"/>
              <a:t>WATER</a:t>
            </a:r>
            <a:endParaRPr lang="en-AU" sz="1200" dirty="0"/>
          </a:p>
        </p:txBody>
      </p:sp>
      <p:sp>
        <p:nvSpPr>
          <p:cNvPr id="6" name="TextBox 5"/>
          <p:cNvSpPr txBox="1"/>
          <p:nvPr/>
        </p:nvSpPr>
        <p:spPr>
          <a:xfrm>
            <a:off x="6629400" y="4545418"/>
            <a:ext cx="838200" cy="276999"/>
          </a:xfrm>
          <a:prstGeom prst="rect">
            <a:avLst/>
          </a:prstGeom>
          <a:noFill/>
        </p:spPr>
        <p:txBody>
          <a:bodyPr wrap="square" rtlCol="0">
            <a:spAutoFit/>
          </a:bodyPr>
          <a:lstStyle/>
          <a:p>
            <a:r>
              <a:rPr lang="en-AU" sz="1200" dirty="0" smtClean="0"/>
              <a:t>HEALTH</a:t>
            </a:r>
            <a:endParaRPr lang="en-AU" sz="1200" dirty="0"/>
          </a:p>
        </p:txBody>
      </p:sp>
      <p:sp>
        <p:nvSpPr>
          <p:cNvPr id="4" name="TextBox 3"/>
          <p:cNvSpPr txBox="1"/>
          <p:nvPr/>
        </p:nvSpPr>
        <p:spPr>
          <a:xfrm>
            <a:off x="152400" y="6324600"/>
            <a:ext cx="2254271" cy="276999"/>
          </a:xfrm>
          <a:prstGeom prst="rect">
            <a:avLst/>
          </a:prstGeom>
          <a:noFill/>
        </p:spPr>
        <p:txBody>
          <a:bodyPr wrap="none" rtlCol="0">
            <a:spAutoFit/>
          </a:bodyPr>
          <a:lstStyle/>
          <a:p>
            <a:r>
              <a:rPr lang="en-AU" sz="1200" i="1" dirty="0" smtClean="0"/>
              <a:t>Source: USAID/WHO 2010</a:t>
            </a:r>
            <a:endParaRPr lang="en-AU" sz="12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AU" b="1" dirty="0" smtClean="0">
                <a:solidFill>
                  <a:srgbClr val="002060"/>
                </a:solidFill>
              </a:rPr>
              <a:t>Key considerations</a:t>
            </a:r>
            <a:endParaRPr lang="en-AU" b="1" dirty="0">
              <a:solidFill>
                <a:srgbClr val="002060"/>
              </a:solidFill>
            </a:endParaRPr>
          </a:p>
        </p:txBody>
      </p:sp>
      <p:sp>
        <p:nvSpPr>
          <p:cNvPr id="3" name="Content Placeholder 2"/>
          <p:cNvSpPr>
            <a:spLocks noGrp="1"/>
          </p:cNvSpPr>
          <p:nvPr>
            <p:ph idx="1"/>
          </p:nvPr>
        </p:nvSpPr>
        <p:spPr>
          <a:xfrm>
            <a:off x="457200" y="1447800"/>
            <a:ext cx="7772400" cy="4114800"/>
          </a:xfrm>
        </p:spPr>
        <p:txBody>
          <a:bodyPr/>
          <a:lstStyle/>
          <a:p>
            <a:r>
              <a:rPr lang="en-AU" sz="2400" dirty="0" smtClean="0">
                <a:solidFill>
                  <a:srgbClr val="002060"/>
                </a:solidFill>
              </a:rPr>
              <a:t>Protecting sectoral human resources through HIV prevention and mitigation activities</a:t>
            </a:r>
          </a:p>
          <a:p>
            <a:r>
              <a:rPr lang="en-AU" sz="2400" dirty="0" smtClean="0">
                <a:solidFill>
                  <a:srgbClr val="002060"/>
                </a:solidFill>
              </a:rPr>
              <a:t>Considering special hardware needs of those affected by HIV and AIDS in WASH programmes and activities, for example</a:t>
            </a:r>
          </a:p>
          <a:p>
            <a:pPr lvl="1"/>
            <a:r>
              <a:rPr lang="en-AU" sz="2400" dirty="0" smtClean="0">
                <a:solidFill>
                  <a:srgbClr val="002060"/>
                </a:solidFill>
                <a:latin typeface="Arial" pitchFamily="34" charset="0"/>
                <a:cs typeface="Arial" pitchFamily="34" charset="0"/>
              </a:rPr>
              <a:t>lengthening pump handles to make it easier to pump water</a:t>
            </a:r>
          </a:p>
          <a:p>
            <a:pPr lvl="1"/>
            <a:r>
              <a:rPr lang="en-AU" sz="2400" dirty="0" smtClean="0">
                <a:solidFill>
                  <a:srgbClr val="002060"/>
                </a:solidFill>
                <a:latin typeface="Arial" pitchFamily="34" charset="0"/>
                <a:cs typeface="Arial" pitchFamily="34" charset="0"/>
              </a:rPr>
              <a:t>building wells or latrines closer to HIV affected households</a:t>
            </a:r>
          </a:p>
          <a:p>
            <a:pPr lvl="1"/>
            <a:r>
              <a:rPr lang="en-AU" sz="2400" dirty="0" smtClean="0">
                <a:solidFill>
                  <a:srgbClr val="002060"/>
                </a:solidFill>
                <a:latin typeface="Arial" pitchFamily="34" charset="0"/>
                <a:cs typeface="Arial" pitchFamily="34" charset="0"/>
              </a:rPr>
              <a:t>building ramps or platforms for easier access</a:t>
            </a:r>
          </a:p>
          <a:p>
            <a:r>
              <a:rPr lang="en-AU" sz="2400" dirty="0" smtClean="0">
                <a:solidFill>
                  <a:srgbClr val="002060"/>
                </a:solidFill>
              </a:rPr>
              <a:t>‘GIPA’ principles</a:t>
            </a:r>
          </a:p>
          <a:p>
            <a:pPr lvl="1"/>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b="1" dirty="0">
              <a:solidFill>
                <a:srgbClr val="002060"/>
              </a:solidFill>
            </a:endParaRPr>
          </a:p>
        </p:txBody>
      </p:sp>
      <p:sp>
        <p:nvSpPr>
          <p:cNvPr id="3" name="Content Placeholder 2"/>
          <p:cNvSpPr>
            <a:spLocks noGrp="1"/>
          </p:cNvSpPr>
          <p:nvPr>
            <p:ph idx="1"/>
          </p:nvPr>
        </p:nvSpPr>
        <p:spPr/>
        <p:txBody>
          <a:bodyPr/>
          <a:lstStyle/>
          <a:p>
            <a:pPr marL="0" indent="0" algn="ctr">
              <a:buNone/>
            </a:pPr>
            <a:r>
              <a:rPr lang="en-AU" sz="4000" b="1" u="sng" dirty="0" smtClean="0">
                <a:solidFill>
                  <a:srgbClr val="002060"/>
                </a:solidFill>
                <a:latin typeface="+mj-lt"/>
              </a:rPr>
              <a:t>WHAT </a:t>
            </a:r>
            <a:r>
              <a:rPr lang="en-AU" sz="4000" b="1" dirty="0" smtClean="0">
                <a:solidFill>
                  <a:srgbClr val="002060"/>
                </a:solidFill>
                <a:latin typeface="+mj-lt"/>
              </a:rPr>
              <a:t>are the specific needs of people living with HIV?</a:t>
            </a:r>
            <a:endParaRPr lang="en-AU" sz="4000" dirty="0">
              <a:latin typeface="+mj-lt"/>
            </a:endParaRPr>
          </a:p>
        </p:txBody>
      </p:sp>
    </p:spTree>
    <p:extLst>
      <p:ext uri="{BB962C8B-B14F-4D97-AF65-F5344CB8AC3E}">
        <p14:creationId xmlns:p14="http://schemas.microsoft.com/office/powerpoint/2010/main" val="325052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62400"/>
            <a:ext cx="6400800" cy="1066800"/>
          </a:xfrm>
        </p:spPr>
        <p:txBody>
          <a:bodyPr/>
          <a:lstStyle/>
          <a:p>
            <a:pPr algn="ctr"/>
            <a:r>
              <a:rPr lang="en-AU" sz="4000" i="1" dirty="0">
                <a:latin typeface="Arial" pitchFamily="34" charset="0"/>
                <a:cs typeface="Arial" pitchFamily="34" charset="0"/>
              </a:rPr>
              <a:t>HIV Inclusive WASH Programming</a:t>
            </a:r>
          </a:p>
        </p:txBody>
      </p:sp>
      <p:sp>
        <p:nvSpPr>
          <p:cNvPr id="3" name="Subtitle 2"/>
          <p:cNvSpPr>
            <a:spLocks noGrp="1"/>
          </p:cNvSpPr>
          <p:nvPr>
            <p:ph type="subTitle" idx="1"/>
          </p:nvPr>
        </p:nvSpPr>
        <p:spPr>
          <a:xfrm>
            <a:off x="228600" y="5638800"/>
            <a:ext cx="6096000" cy="457200"/>
          </a:xfrm>
        </p:spPr>
        <p:txBody>
          <a:bodyPr/>
          <a:lstStyle/>
          <a:p>
            <a:r>
              <a:rPr lang="en-AU" sz="2800" b="1" dirty="0" smtClean="0">
                <a:latin typeface="Arial" pitchFamily="34" charset="0"/>
                <a:cs typeface="Arial" pitchFamily="34" charset="0"/>
              </a:rPr>
              <a:t>Centre </a:t>
            </a:r>
            <a:r>
              <a:rPr lang="en-AU" sz="2800" b="1" dirty="0">
                <a:latin typeface="Arial" pitchFamily="34" charset="0"/>
                <a:cs typeface="Arial" pitchFamily="34" charset="0"/>
              </a:rPr>
              <a:t>f</a:t>
            </a:r>
            <a:r>
              <a:rPr lang="en-AU" sz="2800" b="1" dirty="0" smtClean="0">
                <a:latin typeface="Arial" pitchFamily="34" charset="0"/>
                <a:cs typeface="Arial" pitchFamily="34" charset="0"/>
              </a:rPr>
              <a:t>or International Health</a:t>
            </a:r>
          </a:p>
          <a:p>
            <a:r>
              <a:rPr lang="en-AU" sz="1800" dirty="0" smtClean="0">
                <a:latin typeface="Arial" pitchFamily="34" charset="0"/>
                <a:cs typeface="Arial" pitchFamily="34" charset="0"/>
              </a:rPr>
              <a:t>Contact: lucina@burnet.edu.au</a:t>
            </a:r>
          </a:p>
          <a:p>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5105400"/>
          </a:xfrm>
        </p:spPr>
        <p:txBody>
          <a:bodyPr/>
          <a:lstStyle/>
          <a:p>
            <a:pPr marL="0" indent="0" algn="ctr">
              <a:buNone/>
            </a:pPr>
            <a:r>
              <a:rPr lang="en-AU" sz="4000" i="1" dirty="0">
                <a:solidFill>
                  <a:srgbClr val="FF0000"/>
                </a:solidFill>
              </a:rPr>
              <a:t>Although WASH needs of </a:t>
            </a:r>
            <a:r>
              <a:rPr lang="en-AU" sz="4000" i="1" dirty="0" smtClean="0">
                <a:solidFill>
                  <a:srgbClr val="FF0000"/>
                </a:solidFill>
              </a:rPr>
              <a:t>HIV positive  </a:t>
            </a:r>
            <a:r>
              <a:rPr lang="en-AU" sz="4000" i="1" dirty="0">
                <a:solidFill>
                  <a:srgbClr val="FF0000"/>
                </a:solidFill>
              </a:rPr>
              <a:t>people exceed the needs of those who are uninfected, they often have less access to water and sanitation facilities than their neighbours </a:t>
            </a:r>
            <a:endParaRPr lang="en-AU" sz="4000" i="1" dirty="0" smtClean="0">
              <a:solidFill>
                <a:srgbClr val="FF0000"/>
              </a:solidFill>
            </a:endParaRPr>
          </a:p>
          <a:p>
            <a:pPr marL="0" indent="0" algn="ctr">
              <a:buNone/>
            </a:pPr>
            <a:endParaRPr lang="en-AU" i="1" dirty="0">
              <a:solidFill>
                <a:srgbClr val="FF0000"/>
              </a:solidFill>
            </a:endParaRPr>
          </a:p>
          <a:p>
            <a:pPr marL="0" indent="0" algn="r">
              <a:buNone/>
            </a:pPr>
            <a:r>
              <a:rPr lang="en-AU" sz="2400" i="1" dirty="0" smtClean="0">
                <a:solidFill>
                  <a:srgbClr val="002060"/>
                </a:solidFill>
              </a:rPr>
              <a:t>(</a:t>
            </a:r>
            <a:r>
              <a:rPr lang="en-AU" sz="2400" i="1" dirty="0">
                <a:solidFill>
                  <a:srgbClr val="002060"/>
                </a:solidFill>
              </a:rPr>
              <a:t>Magrath and Tesfu 2006)</a:t>
            </a:r>
          </a:p>
          <a:p>
            <a:endParaRPr lang="en-AU" dirty="0"/>
          </a:p>
        </p:txBody>
      </p:sp>
    </p:spTree>
    <p:extLst>
      <p:ext uri="{BB962C8B-B14F-4D97-AF65-F5344CB8AC3E}">
        <p14:creationId xmlns:p14="http://schemas.microsoft.com/office/powerpoint/2010/main" val="1983471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09596814"/>
              </p:ext>
            </p:extLst>
          </p:nvPr>
        </p:nvGraphicFramePr>
        <p:xfrm>
          <a:off x="0" y="304800"/>
          <a:ext cx="8991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spcBef>
                <a:spcPts val="600"/>
              </a:spcBef>
              <a:spcAft>
                <a:spcPts val="600"/>
              </a:spcAft>
            </a:pPr>
            <a:r>
              <a:rPr lang="en-AU" b="1" dirty="0"/>
              <a:t>What are the likely WASH needs  of this family</a:t>
            </a:r>
            <a:r>
              <a:rPr lang="en-AU" b="1" dirty="0" smtClean="0"/>
              <a:t>? </a:t>
            </a:r>
            <a:r>
              <a:rPr lang="en-AU" sz="3200" i="1" dirty="0" smtClean="0">
                <a:solidFill>
                  <a:schemeClr val="accent6">
                    <a:lumMod val="75000"/>
                  </a:schemeClr>
                </a:solidFill>
                <a:latin typeface="Arial" pitchFamily="34" charset="0"/>
                <a:cs typeface="Arial" pitchFamily="34" charset="0"/>
              </a:rPr>
              <a:t/>
            </a:r>
            <a:br>
              <a:rPr lang="en-AU" sz="3200" i="1" dirty="0" smtClean="0">
                <a:solidFill>
                  <a:schemeClr val="accent6">
                    <a:lumMod val="75000"/>
                  </a:schemeClr>
                </a:solidFill>
                <a:latin typeface="Arial" pitchFamily="34" charset="0"/>
                <a:cs typeface="Arial" pitchFamily="34" charset="0"/>
              </a:rPr>
            </a:br>
            <a:endParaRPr lang="en-AU" sz="3200" b="1" dirty="0">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buNone/>
            </a:pPr>
            <a:r>
              <a:rPr lang="en-AU" sz="2400" i="1" dirty="0">
                <a:solidFill>
                  <a:schemeClr val="accent6">
                    <a:lumMod val="75000"/>
                  </a:schemeClr>
                </a:solidFill>
              </a:rPr>
              <a:t>Doris lives in the western highlands of Papua New Guinea. She spends much of her time caring for her dependant husband, Fidelis. </a:t>
            </a:r>
            <a:endParaRPr lang="en-AU" sz="2400" i="1" dirty="0" smtClean="0">
              <a:solidFill>
                <a:schemeClr val="accent6">
                  <a:lumMod val="75000"/>
                </a:schemeClr>
              </a:solidFill>
            </a:endParaRPr>
          </a:p>
          <a:p>
            <a:pPr marL="0" indent="0">
              <a:buNone/>
            </a:pPr>
            <a:r>
              <a:rPr lang="en-AU" sz="2400" i="1" dirty="0">
                <a:solidFill>
                  <a:schemeClr val="accent6">
                    <a:lumMod val="75000"/>
                  </a:schemeClr>
                </a:solidFill>
              </a:rPr>
              <a:t/>
            </a:r>
            <a:br>
              <a:rPr lang="en-AU" sz="2400" i="1" dirty="0">
                <a:solidFill>
                  <a:schemeClr val="accent6">
                    <a:lumMod val="75000"/>
                  </a:schemeClr>
                </a:solidFill>
              </a:rPr>
            </a:br>
            <a:r>
              <a:rPr lang="en-AU" sz="500" i="1" dirty="0">
                <a:solidFill>
                  <a:schemeClr val="accent6">
                    <a:lumMod val="75000"/>
                  </a:schemeClr>
                </a:solidFill>
              </a:rPr>
              <a:t>*</a:t>
            </a:r>
            <a:r>
              <a:rPr lang="en-AU" sz="2400" i="1" dirty="0">
                <a:solidFill>
                  <a:schemeClr val="accent6">
                    <a:lumMod val="75000"/>
                  </a:schemeClr>
                </a:solidFill>
              </a:rPr>
              <a:t/>
            </a:r>
            <a:br>
              <a:rPr lang="en-AU" sz="2400" i="1" dirty="0">
                <a:solidFill>
                  <a:schemeClr val="accent6">
                    <a:lumMod val="75000"/>
                  </a:schemeClr>
                </a:solidFill>
              </a:rPr>
            </a:br>
            <a:r>
              <a:rPr lang="en-AU" sz="2400" i="1" dirty="0">
                <a:solidFill>
                  <a:schemeClr val="accent6">
                    <a:lumMod val="75000"/>
                  </a:schemeClr>
                </a:solidFill>
              </a:rPr>
              <a:t>Fidelis is chronically ill with AIDS related illnesses, and suffers from regular bouts of debilitating diarrhoea. </a:t>
            </a:r>
            <a:br>
              <a:rPr lang="en-AU" sz="2400" i="1" dirty="0">
                <a:solidFill>
                  <a:schemeClr val="accent6">
                    <a:lumMod val="75000"/>
                  </a:schemeClr>
                </a:solidFill>
              </a:rPr>
            </a:br>
            <a:r>
              <a:rPr lang="en-AU" sz="500" i="1" dirty="0">
                <a:solidFill>
                  <a:schemeClr val="accent6">
                    <a:lumMod val="75000"/>
                  </a:schemeClr>
                </a:solidFill>
              </a:rPr>
              <a:t>*</a:t>
            </a:r>
            <a:r>
              <a:rPr lang="en-AU" sz="2400" i="1" dirty="0">
                <a:solidFill>
                  <a:schemeClr val="accent6">
                    <a:lumMod val="75000"/>
                  </a:schemeClr>
                </a:solidFill>
              </a:rPr>
              <a:t/>
            </a:r>
            <a:br>
              <a:rPr lang="en-AU" sz="2400" i="1" dirty="0">
                <a:solidFill>
                  <a:schemeClr val="accent6">
                    <a:lumMod val="75000"/>
                  </a:schemeClr>
                </a:solidFill>
              </a:rPr>
            </a:br>
            <a:r>
              <a:rPr lang="en-AU" sz="2400" i="1" dirty="0">
                <a:solidFill>
                  <a:schemeClr val="accent6">
                    <a:lumMod val="75000"/>
                  </a:schemeClr>
                </a:solidFill>
              </a:rPr>
              <a:t>Doris found out she was HIV positive after being tested during an antenatal care visit early in 2010. </a:t>
            </a:r>
            <a:br>
              <a:rPr lang="en-AU" sz="2400" i="1" dirty="0">
                <a:solidFill>
                  <a:schemeClr val="accent6">
                    <a:lumMod val="75000"/>
                  </a:schemeClr>
                </a:solidFill>
              </a:rPr>
            </a:br>
            <a:r>
              <a:rPr lang="en-AU" sz="2400" i="1" dirty="0">
                <a:solidFill>
                  <a:schemeClr val="accent6">
                    <a:lumMod val="75000"/>
                  </a:schemeClr>
                </a:solidFill>
              </a:rPr>
              <a:t/>
            </a:r>
            <a:br>
              <a:rPr lang="en-AU" sz="2400" i="1" dirty="0">
                <a:solidFill>
                  <a:schemeClr val="accent6">
                    <a:lumMod val="75000"/>
                  </a:schemeClr>
                </a:solidFill>
              </a:rPr>
            </a:br>
            <a:r>
              <a:rPr lang="en-AU" sz="2400" i="1" dirty="0">
                <a:solidFill>
                  <a:schemeClr val="accent6">
                    <a:lumMod val="75000"/>
                  </a:schemeClr>
                </a:solidFill>
              </a:rPr>
              <a:t>Baby William is now six months old and is HIV negative.</a:t>
            </a:r>
            <a:endParaRPr lang="en-A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AU" sz="4000" b="1" dirty="0">
                <a:solidFill>
                  <a:srgbClr val="002060"/>
                </a:solidFill>
              </a:rPr>
              <a:t>What about the WASH needs of </a:t>
            </a:r>
            <a:r>
              <a:rPr lang="en-AU" sz="4000" b="1" i="1" dirty="0">
                <a:solidFill>
                  <a:srgbClr val="002060"/>
                </a:solidFill>
              </a:rPr>
              <a:t>other</a:t>
            </a:r>
            <a:r>
              <a:rPr lang="en-AU" sz="4000" b="1" dirty="0">
                <a:solidFill>
                  <a:srgbClr val="002060"/>
                </a:solidFill>
              </a:rPr>
              <a:t> marginalised groups? </a:t>
            </a:r>
            <a:endParaRPr lang="en-AU" sz="4000" i="1" dirty="0" smtClean="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1" y="838200"/>
            <a:ext cx="6671434" cy="5257800"/>
          </a:xfrm>
        </p:spPr>
        <p:txBody>
          <a:bodyPr/>
          <a:lstStyle/>
          <a:p>
            <a:pPr marL="0" indent="0">
              <a:buNone/>
            </a:pPr>
            <a:r>
              <a:rPr lang="en-AU" sz="2800" i="1" dirty="0">
                <a:solidFill>
                  <a:srgbClr val="002060"/>
                </a:solidFill>
              </a:rPr>
              <a:t>An HIV prevention project is working with local partners to provide outreach services and information, education, communication (IEC) materials to sex workers in Tibet. The project has an emphasis on behaviour change and is a success in that the people targeted by the intervention report adopting 100% condom use. </a:t>
            </a:r>
            <a:r>
              <a:rPr lang="en-AU" sz="2800" b="1" i="1" u="sng" dirty="0">
                <a:solidFill>
                  <a:srgbClr val="002060"/>
                </a:solidFill>
              </a:rPr>
              <a:t>BUT,</a:t>
            </a:r>
            <a:r>
              <a:rPr lang="en-AU" sz="2800" i="1" dirty="0">
                <a:solidFill>
                  <a:srgbClr val="002060"/>
                </a:solidFill>
              </a:rPr>
              <a:t> during Most Significant Change story collection a participant reported that they no longer need to wash between sex partners…</a:t>
            </a:r>
            <a:r>
              <a:rPr lang="en-AU" sz="2400" i="1" dirty="0">
                <a:solidFill>
                  <a:srgbClr val="002060"/>
                </a:solidFill>
              </a:rPr>
              <a:t/>
            </a:r>
            <a:br>
              <a:rPr lang="en-AU" sz="2400" i="1" dirty="0">
                <a:solidFill>
                  <a:srgbClr val="002060"/>
                </a:solidFill>
              </a:rPr>
            </a:br>
            <a:endParaRPr lang="en-AU"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15462"/>
            <a:ext cx="1814990" cy="2442221"/>
          </a:xfrm>
          <a:prstGeom prst="rect">
            <a:avLst/>
          </a:prstGeom>
          <a:solidFill>
            <a:srgbClr val="002060"/>
          </a:solidFill>
          <a:ln w="28575">
            <a:solidFill>
              <a:srgbClr val="002060"/>
            </a:solidFill>
            <a:miter lim="800000"/>
            <a:headEnd/>
            <a:tailEnd/>
          </a:ln>
          <a:effectLst/>
        </p:spPr>
      </p:pic>
    </p:spTree>
    <p:extLst>
      <p:ext uri="{BB962C8B-B14F-4D97-AF65-F5344CB8AC3E}">
        <p14:creationId xmlns:p14="http://schemas.microsoft.com/office/powerpoint/2010/main" val="2370427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772400" cy="5181600"/>
          </a:xfrm>
        </p:spPr>
        <p:txBody>
          <a:bodyPr/>
          <a:lstStyle/>
          <a:p>
            <a:pPr marL="0" indent="0">
              <a:buNone/>
            </a:pPr>
            <a:r>
              <a:rPr lang="en-AU" i="1" dirty="0" smtClean="0">
                <a:solidFill>
                  <a:srgbClr val="002060"/>
                </a:solidFill>
              </a:rPr>
              <a:t>Van regularly injects drugs behind a railway station. She has been injecting heroin with her partner for more than two years but has managed to stay HIV negative. She does not share injecting equipment and practices 100% condom use partly due to services and information  provided as part of the local HIV peer education outreach program. The couple “sleeps rough”…</a:t>
            </a:r>
            <a:endParaRPr lang="en-AU" i="1" dirty="0">
              <a:solidFill>
                <a:srgbClr val="002060"/>
              </a:solidFill>
            </a:endParaRPr>
          </a:p>
        </p:txBody>
      </p:sp>
    </p:spTree>
    <p:extLst>
      <p:ext uri="{BB962C8B-B14F-4D97-AF65-F5344CB8AC3E}">
        <p14:creationId xmlns:p14="http://schemas.microsoft.com/office/powerpoint/2010/main" val="194732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5"/>
          <p:cNvSpPr txBox="1">
            <a:spLocks noGrp="1"/>
          </p:cNvSpPr>
          <p:nvPr>
            <p:ph type="title"/>
          </p:nvPr>
        </p:nvSpPr>
        <p:spPr>
          <a:xfrm>
            <a:off x="381000" y="152400"/>
            <a:ext cx="7772400" cy="615553"/>
          </a:xfrm>
          <a:prstGeom prst="rect">
            <a:avLst/>
          </a:prstGeom>
          <a:noFill/>
        </p:spPr>
        <p:txBody>
          <a:bodyPr wrap="square" rtlCol="0">
            <a:spAutoFit/>
          </a:bodyPr>
          <a:lstStyle/>
          <a:p>
            <a:pPr algn="ctr"/>
            <a:r>
              <a:rPr lang="en-AU" b="1" dirty="0" smtClean="0">
                <a:solidFill>
                  <a:srgbClr val="002060"/>
                </a:solidFill>
              </a:rPr>
              <a:t>Comparison of Daily Water Needs</a:t>
            </a:r>
            <a:br>
              <a:rPr lang="en-AU" b="1" dirty="0" smtClean="0">
                <a:solidFill>
                  <a:srgbClr val="002060"/>
                </a:solidFill>
              </a:rPr>
            </a:br>
            <a:endParaRPr lang="en-AU" sz="1200" b="1" dirty="0">
              <a:solidFill>
                <a:srgbClr val="002060"/>
              </a:solidFill>
            </a:endParaRPr>
          </a:p>
        </p:txBody>
      </p:sp>
      <p:sp>
        <p:nvSpPr>
          <p:cNvPr id="4" name="Content Placeholder 3"/>
          <p:cNvSpPr>
            <a:spLocks noGrp="1"/>
          </p:cNvSpPr>
          <p:nvPr>
            <p:ph sz="half" idx="1"/>
          </p:nvPr>
        </p:nvSpPr>
        <p:spPr/>
        <p:txBody>
          <a:bodyPr/>
          <a:lstStyle/>
          <a:p>
            <a:pPr marL="0" indent="0" fontAlgn="auto">
              <a:spcBef>
                <a:spcPts val="0"/>
              </a:spcBef>
              <a:spcAft>
                <a:spcPts val="0"/>
              </a:spcAft>
              <a:buClrTx/>
              <a:buNone/>
              <a:defRPr/>
            </a:pPr>
            <a:endParaRPr lang="en-AU" sz="1800" b="1" dirty="0" smtClean="0">
              <a:solidFill>
                <a:srgbClr val="002060"/>
              </a:solidFill>
              <a:latin typeface="Arial" pitchFamily="34" charset="0"/>
              <a:cs typeface="Arial" pitchFamily="34" charset="0"/>
            </a:endParaRPr>
          </a:p>
          <a:p>
            <a:pPr marL="0" indent="0">
              <a:buNone/>
            </a:pPr>
            <a:endParaRPr lang="en-AU" sz="1800" dirty="0"/>
          </a:p>
        </p:txBody>
      </p:sp>
      <p:graphicFrame>
        <p:nvGraphicFramePr>
          <p:cNvPr id="2" name="Table 1"/>
          <p:cNvGraphicFramePr>
            <a:graphicFrameLocks noGrp="1"/>
          </p:cNvGraphicFramePr>
          <p:nvPr>
            <p:extLst>
              <p:ext uri="{D42A27DB-BD31-4B8C-83A1-F6EECF244321}">
                <p14:modId xmlns:p14="http://schemas.microsoft.com/office/powerpoint/2010/main" val="3541583904"/>
              </p:ext>
            </p:extLst>
          </p:nvPr>
        </p:nvGraphicFramePr>
        <p:xfrm>
          <a:off x="0" y="685800"/>
          <a:ext cx="9144000" cy="6172199"/>
        </p:xfrm>
        <a:graphic>
          <a:graphicData uri="http://schemas.openxmlformats.org/drawingml/2006/table">
            <a:tbl>
              <a:tblPr firstRow="1" bandRow="1">
                <a:tableStyleId>{5C22544A-7EE6-4342-B048-85BDC9FD1C3A}</a:tableStyleId>
              </a:tblPr>
              <a:tblGrid>
                <a:gridCol w="4572000"/>
                <a:gridCol w="4572000"/>
              </a:tblGrid>
              <a:tr h="955081">
                <a:tc>
                  <a:txBody>
                    <a:bodyPr/>
                    <a:lstStyle/>
                    <a:p>
                      <a:r>
                        <a:rPr lang="en-AU" dirty="0" smtClean="0"/>
                        <a:t>Individual Basic Daily Water Needs – Well Person</a:t>
                      </a:r>
                      <a:endParaRPr lang="en-AU" dirty="0"/>
                    </a:p>
                  </a:txBody>
                  <a:tcPr/>
                </a:tc>
                <a:tc>
                  <a:txBody>
                    <a:bodyPr/>
                    <a:lstStyle/>
                    <a:p>
                      <a:r>
                        <a:rPr lang="en-AU" dirty="0" smtClean="0"/>
                        <a:t>Person Living</a:t>
                      </a:r>
                      <a:r>
                        <a:rPr lang="en-AU" baseline="0" dirty="0" smtClean="0"/>
                        <a:t> with HIV</a:t>
                      </a:r>
                    </a:p>
                    <a:p>
                      <a:r>
                        <a:rPr lang="en-AU" baseline="0" dirty="0" smtClean="0"/>
                        <a:t>Additional Needs</a:t>
                      </a:r>
                      <a:endParaRPr lang="en-AU" dirty="0"/>
                    </a:p>
                  </a:txBody>
                  <a:tcPr/>
                </a:tc>
              </a:tr>
              <a:tr h="832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20 l/day min - basic water for drinking, food preparation, laundering &amp; personal hygiene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20-80* l/day - hygiene needs of person living with HIV, laundering clothes and bedding.</a:t>
                      </a:r>
                    </a:p>
                  </a:txBody>
                  <a:tcPr/>
                </a:tc>
              </a:tr>
              <a:tr h="955081">
                <a:tc>
                  <a:txBody>
                    <a:bodyPr/>
                    <a:lstStyle/>
                    <a:p>
                      <a:endParaRPr lang="en-A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1.5 l/day - water for taking ARVs.</a:t>
                      </a:r>
                    </a:p>
                  </a:txBody>
                  <a:tcPr/>
                </a:tc>
              </a:tr>
              <a:tr h="896196">
                <a:tc>
                  <a:txBody>
                    <a:bodyPr/>
                    <a:lstStyle/>
                    <a:p>
                      <a:endParaRPr lang="en-A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1 l/day- water for replacement feeding of infants &lt; 6 mths (w/o cleaning equipment) </a:t>
                      </a:r>
                    </a:p>
                  </a:txBody>
                  <a:tcPr/>
                </a:tc>
              </a:tr>
              <a:tr h="896196">
                <a:tc>
                  <a:txBody>
                    <a:bodyPr/>
                    <a:lstStyle/>
                    <a:p>
                      <a:endParaRPr lang="en-A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2 l/day- water for replacement feeding of infants &gt; 6 mths (w/o cleaning)</a:t>
                      </a:r>
                      <a:endParaRPr lang="en-AU" sz="1400" dirty="0"/>
                    </a:p>
                  </a:txBody>
                  <a:tcPr/>
                </a:tc>
              </a:tr>
              <a:tr h="818640">
                <a:tc>
                  <a:txBody>
                    <a:bodyPr/>
                    <a:lstStyle/>
                    <a:p>
                      <a:endParaRPr lang="en-AU" sz="1400" dirty="0"/>
                    </a:p>
                  </a:txBody>
                  <a:tcPr/>
                </a:tc>
                <a:tc>
                  <a:txBody>
                    <a:bodyPr/>
                    <a:lstStyle/>
                    <a:p>
                      <a:r>
                        <a:rPr lang="en-AU" sz="1400" b="1" dirty="0" smtClean="0"/>
                        <a:t>? Person</a:t>
                      </a:r>
                      <a:r>
                        <a:rPr lang="en-AU" sz="1400" b="1" baseline="0" dirty="0" smtClean="0"/>
                        <a:t> who injects drugs 2-4 times daily </a:t>
                      </a:r>
                      <a:endParaRPr lang="en-AU" sz="1400" b="1" dirty="0"/>
                    </a:p>
                  </a:txBody>
                  <a:tcPr/>
                </a:tc>
              </a:tr>
              <a:tr h="818640">
                <a:tc>
                  <a:txBody>
                    <a:bodyPr/>
                    <a:lstStyle/>
                    <a:p>
                      <a:r>
                        <a:rPr lang="en-AU" sz="1400" dirty="0" smtClean="0"/>
                        <a:t>Source: Adapted from USAID/WHO</a:t>
                      </a:r>
                      <a:r>
                        <a:rPr lang="en-AU" sz="1400" baseline="0" dirty="0" smtClean="0"/>
                        <a:t> 2010</a:t>
                      </a:r>
                      <a:endParaRPr lang="en-AU" sz="1400" dirty="0"/>
                    </a:p>
                  </a:txBody>
                  <a:tcPr/>
                </a:tc>
                <a:tc>
                  <a:txBody>
                    <a:bodyPr/>
                    <a:lstStyle/>
                    <a:p>
                      <a:r>
                        <a:rPr lang="en-AU" sz="1400" dirty="0" smtClean="0"/>
                        <a:t>Amount in litres</a:t>
                      </a:r>
                      <a:r>
                        <a:rPr lang="en-AU" sz="1400" baseline="0" dirty="0" smtClean="0"/>
                        <a:t> (l) per day</a:t>
                      </a:r>
                      <a:endParaRPr lang="en-AU" sz="1400"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1143000"/>
          </a:xfrm>
        </p:spPr>
        <p:txBody>
          <a:bodyPr/>
          <a:lstStyle/>
          <a:p>
            <a:r>
              <a:rPr lang="en-AU" b="1" dirty="0" smtClean="0">
                <a:solidFill>
                  <a:srgbClr val="002060"/>
                </a:solidFill>
              </a:rPr>
              <a:t>Priority WASH practices to integrate into HIV &amp; AIDS programmes </a:t>
            </a:r>
            <a:endParaRPr lang="en-AU" sz="2400" b="1" dirty="0">
              <a:solidFill>
                <a:srgbClr val="002060"/>
              </a:solidFill>
            </a:endParaRPr>
          </a:p>
        </p:txBody>
      </p:sp>
      <p:sp>
        <p:nvSpPr>
          <p:cNvPr id="3" name="Content Placeholder 2"/>
          <p:cNvSpPr>
            <a:spLocks noGrp="1"/>
          </p:cNvSpPr>
          <p:nvPr>
            <p:ph idx="1"/>
          </p:nvPr>
        </p:nvSpPr>
        <p:spPr>
          <a:xfrm>
            <a:off x="304800" y="1600200"/>
            <a:ext cx="8305800" cy="4953000"/>
          </a:xfrm>
        </p:spPr>
        <p:txBody>
          <a:bodyPr/>
          <a:lstStyle/>
          <a:p>
            <a:pPr>
              <a:buFont typeface="Arial" pitchFamily="34" charset="0"/>
              <a:buChar char="•"/>
            </a:pPr>
            <a:r>
              <a:rPr lang="en-AU" sz="2400" dirty="0" smtClean="0">
                <a:solidFill>
                  <a:srgbClr val="002060"/>
                </a:solidFill>
              </a:rPr>
              <a:t>Treat drinking water</a:t>
            </a:r>
          </a:p>
          <a:p>
            <a:pPr>
              <a:buFont typeface="Arial" pitchFamily="34" charset="0"/>
              <a:buChar char="•"/>
            </a:pPr>
            <a:r>
              <a:rPr lang="en-AU" sz="2400" dirty="0" smtClean="0">
                <a:solidFill>
                  <a:srgbClr val="002060"/>
                </a:solidFill>
              </a:rPr>
              <a:t>Store treated drinking water safely</a:t>
            </a:r>
          </a:p>
          <a:p>
            <a:pPr>
              <a:buFont typeface="Arial" pitchFamily="34" charset="0"/>
              <a:buChar char="•"/>
            </a:pPr>
            <a:r>
              <a:rPr lang="en-AU" sz="2400" dirty="0" smtClean="0">
                <a:solidFill>
                  <a:srgbClr val="002060"/>
                </a:solidFill>
              </a:rPr>
              <a:t>Promote hand washing</a:t>
            </a:r>
          </a:p>
          <a:p>
            <a:pPr>
              <a:buFont typeface="Arial" pitchFamily="34" charset="0"/>
              <a:buChar char="•"/>
            </a:pPr>
            <a:r>
              <a:rPr lang="en-AU" sz="2400" dirty="0" smtClean="0">
                <a:solidFill>
                  <a:srgbClr val="002060"/>
                </a:solidFill>
              </a:rPr>
              <a:t>Handle and dispose of faeces safely</a:t>
            </a:r>
          </a:p>
          <a:p>
            <a:pPr>
              <a:buFont typeface="Arial" pitchFamily="34" charset="0"/>
              <a:buChar char="•"/>
            </a:pPr>
            <a:r>
              <a:rPr lang="en-AU" sz="2400" dirty="0" smtClean="0">
                <a:solidFill>
                  <a:srgbClr val="002060"/>
                </a:solidFill>
              </a:rPr>
              <a:t>Manage menstruation</a:t>
            </a:r>
          </a:p>
          <a:p>
            <a:pPr>
              <a:buFont typeface="Arial" pitchFamily="34" charset="0"/>
              <a:buChar char="•"/>
            </a:pPr>
            <a:r>
              <a:rPr lang="en-AU" sz="2400" dirty="0" smtClean="0">
                <a:solidFill>
                  <a:srgbClr val="002060"/>
                </a:solidFill>
              </a:rPr>
              <a:t>Prepare, handle and store food safely</a:t>
            </a:r>
          </a:p>
          <a:p>
            <a:pPr>
              <a:buFont typeface="Arial" pitchFamily="34" charset="0"/>
              <a:buChar char="•"/>
            </a:pPr>
            <a:r>
              <a:rPr lang="en-AU" sz="2400" dirty="0" smtClean="0">
                <a:solidFill>
                  <a:srgbClr val="002060"/>
                </a:solidFill>
              </a:rPr>
              <a:t>Promote personal cleanliness</a:t>
            </a:r>
            <a:endParaRPr lang="en-AU" sz="2400" dirty="0" smtClean="0"/>
          </a:p>
          <a:p>
            <a:pPr marL="0" indent="0">
              <a:buNone/>
            </a:pPr>
            <a:endParaRPr lang="en-AU" sz="2400" dirty="0" smtClean="0"/>
          </a:p>
          <a:p>
            <a:pPr marL="0" indent="0">
              <a:buNone/>
            </a:pPr>
            <a:endParaRPr lang="en-AU" sz="2400" dirty="0" smtClean="0"/>
          </a:p>
          <a:p>
            <a:pPr marL="0" lvl="0" indent="0" fontAlgn="auto">
              <a:spcBef>
                <a:spcPts val="0"/>
              </a:spcBef>
              <a:spcAft>
                <a:spcPts val="0"/>
              </a:spcAft>
              <a:buClrTx/>
              <a:buNone/>
            </a:pPr>
            <a:r>
              <a:rPr lang="en-AU" sz="1200" i="1" kern="1200" dirty="0">
                <a:solidFill>
                  <a:srgbClr val="000000"/>
                </a:solidFill>
                <a:latin typeface="Verdana"/>
                <a:cs typeface="+mn-cs"/>
              </a:rPr>
              <a:t>Source: USAID/WHO 2010</a:t>
            </a:r>
          </a:p>
          <a:p>
            <a:pPr>
              <a:buNone/>
            </a:pPr>
            <a:endParaRPr lang="en-AU"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4000" b="1" dirty="0" smtClean="0"/>
              <a:t>Take Home Messages</a:t>
            </a:r>
            <a:endParaRPr lang="en-AU" sz="4000" b="1" dirty="0"/>
          </a:p>
        </p:txBody>
      </p:sp>
      <p:sp>
        <p:nvSpPr>
          <p:cNvPr id="3" name="Content Placeholder 2"/>
          <p:cNvSpPr>
            <a:spLocks noGrp="1"/>
          </p:cNvSpPr>
          <p:nvPr>
            <p:ph idx="1"/>
          </p:nvPr>
        </p:nvSpPr>
        <p:spPr>
          <a:xfrm>
            <a:off x="685800" y="1295400"/>
            <a:ext cx="7772400" cy="4572000"/>
          </a:xfrm>
        </p:spPr>
        <p:txBody>
          <a:bodyPr/>
          <a:lstStyle/>
          <a:p>
            <a:r>
              <a:rPr lang="en-AU" sz="2400" dirty="0" smtClean="0">
                <a:solidFill>
                  <a:srgbClr val="002060"/>
                </a:solidFill>
              </a:rPr>
              <a:t>Basic WASH needs are identical for HIV positive and HIV negative people</a:t>
            </a:r>
          </a:p>
          <a:p>
            <a:pPr marL="0" indent="0">
              <a:buNone/>
            </a:pPr>
            <a:r>
              <a:rPr lang="en-AU" sz="2400" b="1" dirty="0" smtClean="0">
                <a:solidFill>
                  <a:srgbClr val="002060"/>
                </a:solidFill>
              </a:rPr>
              <a:t>BUT</a:t>
            </a:r>
          </a:p>
          <a:p>
            <a:r>
              <a:rPr lang="en-AU" sz="2400" dirty="0" smtClean="0">
                <a:solidFill>
                  <a:srgbClr val="002060"/>
                </a:solidFill>
              </a:rPr>
              <a:t>Positive people may have additional needs;</a:t>
            </a:r>
          </a:p>
          <a:p>
            <a:r>
              <a:rPr lang="en-AU" sz="2400" dirty="0" smtClean="0">
                <a:solidFill>
                  <a:srgbClr val="002060"/>
                </a:solidFill>
              </a:rPr>
              <a:t>Integrating WASH practices may improve effectiveness of treatment and care programs;</a:t>
            </a:r>
          </a:p>
          <a:p>
            <a:r>
              <a:rPr lang="en-AU" sz="2400" dirty="0" smtClean="0">
                <a:solidFill>
                  <a:srgbClr val="002060"/>
                </a:solidFill>
              </a:rPr>
              <a:t>Integrating HIV practices may assist in meeting previously unmet needs</a:t>
            </a:r>
          </a:p>
          <a:p>
            <a:pPr marL="0" indent="0">
              <a:buNone/>
            </a:pPr>
            <a:r>
              <a:rPr lang="en-AU" sz="2400" b="1" dirty="0" smtClean="0">
                <a:solidFill>
                  <a:srgbClr val="002060"/>
                </a:solidFill>
              </a:rPr>
              <a:t>AND</a:t>
            </a:r>
          </a:p>
          <a:p>
            <a:r>
              <a:rPr lang="en-AU" sz="2400" dirty="0" smtClean="0">
                <a:solidFill>
                  <a:srgbClr val="002060"/>
                </a:solidFill>
              </a:rPr>
              <a:t>Evidence is essential…</a:t>
            </a:r>
          </a:p>
          <a:p>
            <a:endParaRPr lang="en-AU" sz="2800" dirty="0">
              <a:solidFill>
                <a:srgbClr val="002060"/>
              </a:solidFill>
            </a:endParaRPr>
          </a:p>
          <a:p>
            <a:endParaRPr lang="en-AU" dirty="0" smtClean="0">
              <a:solidFill>
                <a:srgbClr val="002060"/>
              </a:solidFill>
            </a:endParaRPr>
          </a:p>
          <a:p>
            <a:endParaRPr lang="en-AU" dirty="0">
              <a:solidFill>
                <a:srgbClr val="002060"/>
              </a:solidFill>
            </a:endParaRPr>
          </a:p>
        </p:txBody>
      </p:sp>
    </p:spTree>
    <p:extLst>
      <p:ext uri="{BB962C8B-B14F-4D97-AF65-F5344CB8AC3E}">
        <p14:creationId xmlns:p14="http://schemas.microsoft.com/office/powerpoint/2010/main" val="1560236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3735">
            <a:off x="147784" y="1094299"/>
            <a:ext cx="2220726" cy="233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4" cstate="print"/>
          <a:srcRect/>
          <a:stretch>
            <a:fillRect/>
          </a:stretch>
        </p:blipFill>
        <p:spPr bwMode="auto">
          <a:xfrm rot="10800000" flipH="1" flipV="1">
            <a:off x="3222625" y="646508"/>
            <a:ext cx="1855671" cy="2692400"/>
          </a:xfrm>
          <a:prstGeom prst="rect">
            <a:avLst/>
          </a:prstGeom>
          <a:noFill/>
          <a:ln w="9525">
            <a:noFill/>
            <a:miter lim="800000"/>
            <a:headEnd/>
            <a:tailEnd/>
          </a:ln>
        </p:spPr>
      </p:pic>
      <p:pic>
        <p:nvPicPr>
          <p:cNvPr id="2069" name="Picture 21"/>
          <p:cNvPicPr>
            <a:picLocks noChangeAspect="1" noChangeArrowheads="1"/>
          </p:cNvPicPr>
          <p:nvPr/>
        </p:nvPicPr>
        <p:blipFill>
          <a:blip r:embed="rId5" cstate="print"/>
          <a:srcRect/>
          <a:stretch>
            <a:fillRect/>
          </a:stretch>
        </p:blipFill>
        <p:spPr bwMode="auto">
          <a:xfrm>
            <a:off x="7433226" y="2685332"/>
            <a:ext cx="1475844" cy="2114494"/>
          </a:xfrm>
          <a:prstGeom prst="rect">
            <a:avLst/>
          </a:prstGeom>
          <a:noFill/>
          <a:ln w="9525">
            <a:noFill/>
            <a:miter lim="800000"/>
            <a:headEnd/>
            <a:tailEnd/>
          </a:ln>
        </p:spPr>
      </p:pic>
      <p:pic>
        <p:nvPicPr>
          <p:cNvPr id="2067" name="Picture 19"/>
          <p:cNvPicPr>
            <a:picLocks noChangeAspect="1" noChangeArrowheads="1"/>
          </p:cNvPicPr>
          <p:nvPr/>
        </p:nvPicPr>
        <p:blipFill>
          <a:blip r:embed="rId6" cstate="print"/>
          <a:srcRect/>
          <a:stretch>
            <a:fillRect/>
          </a:stretch>
        </p:blipFill>
        <p:spPr bwMode="auto">
          <a:xfrm>
            <a:off x="6717582" y="4956081"/>
            <a:ext cx="1431288" cy="1859733"/>
          </a:xfrm>
          <a:prstGeom prst="rect">
            <a:avLst/>
          </a:prstGeom>
          <a:noFill/>
          <a:ln w="9525">
            <a:noFill/>
            <a:miter lim="800000"/>
            <a:headEnd/>
            <a:tailEnd/>
          </a:ln>
        </p:spPr>
      </p:pic>
      <p:sp>
        <p:nvSpPr>
          <p:cNvPr id="2" name="Title 1"/>
          <p:cNvSpPr>
            <a:spLocks noGrp="1"/>
          </p:cNvSpPr>
          <p:nvPr>
            <p:ph type="title"/>
          </p:nvPr>
        </p:nvSpPr>
        <p:spPr/>
        <p:txBody>
          <a:bodyPr/>
          <a:lstStyle/>
          <a:p>
            <a:r>
              <a:rPr lang="en-AU" dirty="0" smtClean="0">
                <a:solidFill>
                  <a:srgbClr val="002060"/>
                </a:solidFill>
              </a:rPr>
              <a:t>Resources</a:t>
            </a:r>
            <a:endParaRPr lang="en-AU" dirty="0">
              <a:solidFill>
                <a:srgbClr val="002060"/>
              </a:solidFill>
            </a:endParaRPr>
          </a:p>
        </p:txBody>
      </p:sp>
      <p:pic>
        <p:nvPicPr>
          <p:cNvPr id="2050" name="Picture 2"/>
          <p:cNvPicPr>
            <a:picLocks noGrp="1" noChangeAspect="1" noChangeArrowheads="1"/>
          </p:cNvPicPr>
          <p:nvPr>
            <p:ph idx="1"/>
          </p:nvPr>
        </p:nvPicPr>
        <p:blipFill>
          <a:blip r:embed="rId7" cstate="print"/>
          <a:stretch>
            <a:fillRect/>
          </a:stretch>
        </p:blipFill>
        <p:spPr bwMode="auto">
          <a:xfrm>
            <a:off x="28575" y="5667375"/>
            <a:ext cx="4286250" cy="876300"/>
          </a:xfrm>
          <a:prstGeom prst="rect">
            <a:avLst/>
          </a:prstGeom>
          <a:noFill/>
          <a:ln w="9525">
            <a:noFill/>
            <a:miter lim="800000"/>
            <a:headEnd/>
            <a:tailEnd/>
          </a:ln>
        </p:spPr>
      </p:pic>
      <p:sp>
        <p:nvSpPr>
          <p:cNvPr id="5" name="Rectangle 4"/>
          <p:cNvSpPr/>
          <p:nvPr/>
        </p:nvSpPr>
        <p:spPr>
          <a:xfrm>
            <a:off x="381000" y="1524000"/>
            <a:ext cx="6477000" cy="738664"/>
          </a:xfrm>
          <a:prstGeom prst="rect">
            <a:avLst/>
          </a:prstGeom>
        </p:spPr>
        <p:txBody>
          <a:bodyPr wrap="square">
            <a:spAutoFit/>
          </a:bodyPr>
          <a:lstStyle/>
          <a:p>
            <a:endParaRPr lang="en-AU" sz="1400" dirty="0" smtClean="0">
              <a:solidFill>
                <a:srgbClr val="002060"/>
              </a:solidFill>
              <a:latin typeface="Arial" pitchFamily="34" charset="0"/>
              <a:cs typeface="Arial" pitchFamily="34" charset="0"/>
              <a:hlinkClick r:id="rId8"/>
            </a:endParaRPr>
          </a:p>
          <a:p>
            <a:endParaRPr lang="en-AU" sz="1400" dirty="0"/>
          </a:p>
          <a:p>
            <a:endParaRPr lang="en-AU" sz="1400" dirty="0"/>
          </a:p>
        </p:txBody>
      </p:sp>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958451"/>
            <a:ext cx="28416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58251" y="3604086"/>
            <a:ext cx="2602217"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4000" y="681723"/>
            <a:ext cx="1903282" cy="258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solidFill>
                  <a:srgbClr val="002060"/>
                </a:solidFill>
              </a:rPr>
              <a:t>What is the Burnet Institute?</a:t>
            </a:r>
            <a:endParaRPr lang="en-AU" b="1" dirty="0">
              <a:solidFill>
                <a:srgbClr val="002060"/>
              </a:solidFill>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81800" y="1638300"/>
            <a:ext cx="2019299" cy="2019299"/>
          </a:xfrm>
        </p:spPr>
      </p:pic>
      <p:sp>
        <p:nvSpPr>
          <p:cNvPr id="5" name="Content Placeholder 4"/>
          <p:cNvSpPr>
            <a:spLocks noGrp="1"/>
          </p:cNvSpPr>
          <p:nvPr>
            <p:ph sz="half" idx="2"/>
          </p:nvPr>
        </p:nvSpPr>
        <p:spPr>
          <a:xfrm>
            <a:off x="3200400" y="1447800"/>
            <a:ext cx="3352800" cy="3938664"/>
          </a:xfrm>
        </p:spPr>
        <p:txBody>
          <a:bodyPr/>
          <a:lstStyle/>
          <a:p>
            <a:endParaRPr lang="en-AU" sz="2000" dirty="0" smtClean="0"/>
          </a:p>
          <a:p>
            <a:r>
              <a:rPr lang="en-AU" sz="2000" dirty="0" smtClean="0">
                <a:solidFill>
                  <a:srgbClr val="002060"/>
                </a:solidFill>
              </a:rPr>
              <a:t>Medical </a:t>
            </a:r>
            <a:r>
              <a:rPr lang="en-AU" sz="2000" dirty="0">
                <a:solidFill>
                  <a:srgbClr val="002060"/>
                </a:solidFill>
              </a:rPr>
              <a:t>Research</a:t>
            </a:r>
          </a:p>
          <a:p>
            <a:r>
              <a:rPr lang="en-AU" sz="2000" dirty="0" smtClean="0">
                <a:solidFill>
                  <a:srgbClr val="002060"/>
                </a:solidFill>
              </a:rPr>
              <a:t>Public </a:t>
            </a:r>
            <a:r>
              <a:rPr lang="en-AU" sz="2000" dirty="0">
                <a:solidFill>
                  <a:srgbClr val="002060"/>
                </a:solidFill>
              </a:rPr>
              <a:t>Health</a:t>
            </a:r>
          </a:p>
          <a:p>
            <a:r>
              <a:rPr lang="en-AU" sz="2000" dirty="0" smtClean="0">
                <a:solidFill>
                  <a:srgbClr val="002060"/>
                </a:solidFill>
              </a:rPr>
              <a:t>Non-Government Organisation</a:t>
            </a:r>
          </a:p>
          <a:p>
            <a:r>
              <a:rPr lang="en-AU" sz="2000" dirty="0" smtClean="0">
                <a:solidFill>
                  <a:srgbClr val="002060"/>
                </a:solidFill>
              </a:rPr>
              <a:t>Tertiary </a:t>
            </a:r>
            <a:r>
              <a:rPr lang="en-AU" sz="2000" dirty="0">
                <a:solidFill>
                  <a:srgbClr val="002060"/>
                </a:solidFill>
              </a:rPr>
              <a:t>Education &amp; </a:t>
            </a:r>
            <a:r>
              <a:rPr lang="en-AU" sz="2000" dirty="0" smtClean="0">
                <a:solidFill>
                  <a:srgbClr val="002060"/>
                </a:solidFill>
              </a:rPr>
              <a:t>Short-Course Provider</a:t>
            </a:r>
            <a:endParaRPr lang="en-AU" sz="2000" dirty="0">
              <a:solidFill>
                <a:srgbClr val="00206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1849" y="4133979"/>
            <a:ext cx="2676525" cy="1791723"/>
          </a:xfrm>
          <a:prstGeom prst="rect">
            <a:avLst/>
          </a:prstGeom>
        </p:spPr>
      </p:pic>
      <p:pic>
        <p:nvPicPr>
          <p:cNvPr id="2051" name="Picture 3" descr="Z:\Program Information\Tibet\Projects &amp; Consultancies\Current Projects\HIV Prevention in Lhasa (ANCP)\5 Implementation\Activity Plan - implementation schedule\IEC Materials\CD ROM miniposters\Scan of minipost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585" y="1600200"/>
            <a:ext cx="1981199" cy="19574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2110" y="3657600"/>
            <a:ext cx="1981199" cy="584775"/>
          </a:xfrm>
          <a:prstGeom prst="rect">
            <a:avLst/>
          </a:prstGeom>
          <a:noFill/>
        </p:spPr>
        <p:txBody>
          <a:bodyPr wrap="square" rtlCol="0">
            <a:spAutoFit/>
          </a:bodyPr>
          <a:lstStyle/>
          <a:p>
            <a:r>
              <a:rPr lang="en-AU" sz="800" b="1" dirty="0" smtClean="0">
                <a:solidFill>
                  <a:srgbClr val="002060"/>
                </a:solidFill>
              </a:rPr>
              <a:t>Burnet Institute </a:t>
            </a:r>
          </a:p>
          <a:p>
            <a:r>
              <a:rPr lang="en-AU" sz="800" b="1" dirty="0" smtClean="0">
                <a:solidFill>
                  <a:srgbClr val="002060"/>
                </a:solidFill>
              </a:rPr>
              <a:t>Tibet ANCP HIV Prevention Project – Tibetan Language IEC Materials</a:t>
            </a:r>
            <a:endParaRPr lang="en-AU" sz="800" b="1" dirty="0">
              <a:solidFill>
                <a:srgbClr val="002060"/>
              </a:solidFill>
            </a:endParaRPr>
          </a:p>
        </p:txBody>
      </p:sp>
      <p:sp>
        <p:nvSpPr>
          <p:cNvPr id="9" name="TextBox 8"/>
          <p:cNvSpPr txBox="1"/>
          <p:nvPr/>
        </p:nvSpPr>
        <p:spPr>
          <a:xfrm>
            <a:off x="3262311" y="5944752"/>
            <a:ext cx="2895600" cy="338554"/>
          </a:xfrm>
          <a:prstGeom prst="rect">
            <a:avLst/>
          </a:prstGeom>
          <a:noFill/>
        </p:spPr>
        <p:txBody>
          <a:bodyPr wrap="square" rtlCol="0">
            <a:spAutoFit/>
          </a:bodyPr>
          <a:lstStyle/>
          <a:p>
            <a:pPr algn="ctr"/>
            <a:r>
              <a:rPr lang="en-AU" sz="800" b="1" dirty="0" smtClean="0">
                <a:solidFill>
                  <a:srgbClr val="002060"/>
                </a:solidFill>
              </a:rPr>
              <a:t>Australian Leadership Awards  - Drug &amp; Alcohol Research Training Program PNG 2011</a:t>
            </a:r>
            <a:endParaRPr lang="en-AU" sz="800" b="1" dirty="0">
              <a:solidFill>
                <a:srgbClr val="002060"/>
              </a:solidFill>
            </a:endParaRPr>
          </a:p>
        </p:txBody>
      </p:sp>
      <p:sp>
        <p:nvSpPr>
          <p:cNvPr id="10" name="TextBox 9"/>
          <p:cNvSpPr txBox="1"/>
          <p:nvPr/>
        </p:nvSpPr>
        <p:spPr>
          <a:xfrm>
            <a:off x="6772275" y="3719154"/>
            <a:ext cx="1981200" cy="461665"/>
          </a:xfrm>
          <a:prstGeom prst="rect">
            <a:avLst/>
          </a:prstGeom>
          <a:noFill/>
        </p:spPr>
        <p:txBody>
          <a:bodyPr wrap="square" rtlCol="0">
            <a:spAutoFit/>
          </a:bodyPr>
          <a:lstStyle/>
          <a:p>
            <a:r>
              <a:rPr lang="en-AU" sz="800" b="1" dirty="0" smtClean="0">
                <a:solidFill>
                  <a:srgbClr val="002060"/>
                </a:solidFill>
              </a:rPr>
              <a:t>Hepatitis B </a:t>
            </a:r>
            <a:r>
              <a:rPr lang="en-AU" sz="800" b="1" dirty="0">
                <a:solidFill>
                  <a:srgbClr val="002060"/>
                </a:solidFill>
              </a:rPr>
              <a:t>under an electron microscope, many thousandths of its size</a:t>
            </a:r>
            <a:r>
              <a:rPr lang="en-AU" sz="800" b="1" dirty="0" smtClean="0">
                <a:solidFill>
                  <a:srgbClr val="002060"/>
                </a:solidFill>
              </a:rPr>
              <a:t>. </a:t>
            </a:r>
            <a:endParaRPr lang="en-AU" sz="800" b="1" dirty="0">
              <a:solidFill>
                <a:srgbClr val="002060"/>
              </a:solidFill>
            </a:endParaRPr>
          </a:p>
        </p:txBody>
      </p:sp>
      <p:sp>
        <p:nvSpPr>
          <p:cNvPr id="3" name="TextBox 2"/>
          <p:cNvSpPr txBox="1"/>
          <p:nvPr/>
        </p:nvSpPr>
        <p:spPr>
          <a:xfrm>
            <a:off x="264042" y="6309887"/>
            <a:ext cx="2819400" cy="276999"/>
          </a:xfrm>
          <a:prstGeom prst="rect">
            <a:avLst/>
          </a:prstGeom>
          <a:noFill/>
        </p:spPr>
        <p:txBody>
          <a:bodyPr wrap="square" rtlCol="0">
            <a:spAutoFit/>
          </a:bodyPr>
          <a:lstStyle/>
          <a:p>
            <a:r>
              <a:rPr lang="en-AU" sz="1200" dirty="0" smtClean="0"/>
              <a:t>www.burnet.edu.au</a:t>
            </a:r>
            <a:endParaRPr lang="en-AU" sz="1200" dirty="0"/>
          </a:p>
        </p:txBody>
      </p:sp>
    </p:spTree>
    <p:extLst>
      <p:ext uri="{BB962C8B-B14F-4D97-AF65-F5344CB8AC3E}">
        <p14:creationId xmlns:p14="http://schemas.microsoft.com/office/powerpoint/2010/main" val="37155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01650" y="214313"/>
            <a:ext cx="77724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a:solidFill>
                  <a:srgbClr val="FF0000"/>
                </a:solidFill>
                <a:latin typeface="Arial" pitchFamily="34" charset="0"/>
                <a:ea typeface="+mj-ea"/>
                <a:cs typeface="Arial" pitchFamily="34" charset="0"/>
              </a:defRPr>
            </a:lvl1pPr>
            <a:lvl2pPr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2pPr>
            <a:lvl3pPr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3pPr>
            <a:lvl4pPr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4pPr>
            <a:lvl5pPr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5pPr>
            <a:lvl6pPr marL="457200"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6pPr>
            <a:lvl7pPr marL="914400"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7pPr>
            <a:lvl8pPr marL="1371600"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8pPr>
            <a:lvl9pPr marL="1828800" algn="l" rtl="0" eaLnBrk="1" fontAlgn="base" hangingPunct="1">
              <a:spcBef>
                <a:spcPct val="0"/>
              </a:spcBef>
              <a:spcAft>
                <a:spcPct val="0"/>
              </a:spcAft>
              <a:defRPr sz="2800">
                <a:solidFill>
                  <a:srgbClr val="FF0000"/>
                </a:solidFill>
                <a:latin typeface="Verdana" pitchFamily="34" charset="0"/>
                <a:ea typeface="ヒラギノ角ゴ Pro W3" pitchFamily="-96" charset="-128"/>
              </a:defRPr>
            </a:lvl9pPr>
          </a:lstStyle>
          <a:p>
            <a:r>
              <a:rPr lang="en-AU" dirty="0" smtClean="0">
                <a:solidFill>
                  <a:srgbClr val="002060"/>
                </a:solidFill>
                <a:latin typeface="Arial" charset="0"/>
                <a:cs typeface="Arial" charset="0"/>
              </a:rPr>
              <a:t>Resources</a:t>
            </a:r>
          </a:p>
        </p:txBody>
      </p:sp>
      <p:sp>
        <p:nvSpPr>
          <p:cNvPr id="5" name="Rectangle 3"/>
          <p:cNvSpPr txBox="1">
            <a:spLocks noChangeArrowheads="1"/>
          </p:cNvSpPr>
          <p:nvPr/>
        </p:nvSpPr>
        <p:spPr bwMode="auto">
          <a:xfrm>
            <a:off x="352425" y="1001713"/>
            <a:ext cx="8334375" cy="52466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Char char="•"/>
              <a:defRPr sz="3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0000"/>
              </a:buClr>
              <a:buChar char="–"/>
              <a:defRPr>
                <a:solidFill>
                  <a:schemeClr val="tx1"/>
                </a:solidFill>
                <a:latin typeface="+mn-lt"/>
                <a:ea typeface="+mn-ea"/>
              </a:defRPr>
            </a:lvl2pPr>
            <a:lvl3pPr marL="1143000" indent="-228600" algn="l" rtl="0" eaLnBrk="1" fontAlgn="base" hangingPunct="1">
              <a:spcBef>
                <a:spcPct val="20000"/>
              </a:spcBef>
              <a:spcAft>
                <a:spcPct val="0"/>
              </a:spcAft>
              <a:buClr>
                <a:srgbClr val="FF0000"/>
              </a:buClr>
              <a:buChar char="•"/>
              <a:defRPr sz="1600">
                <a:solidFill>
                  <a:schemeClr val="tx1"/>
                </a:solidFill>
                <a:latin typeface="+mn-lt"/>
                <a:ea typeface="+mn-ea"/>
              </a:defRPr>
            </a:lvl3pPr>
            <a:lvl4pPr marL="1600200" indent="-228600" algn="l" rtl="0" eaLnBrk="1" fontAlgn="base" hangingPunct="1">
              <a:spcBef>
                <a:spcPct val="20000"/>
              </a:spcBef>
              <a:spcAft>
                <a:spcPct val="0"/>
              </a:spcAft>
              <a:buClr>
                <a:srgbClr val="FF0000"/>
              </a:buClr>
              <a:buChar char="–"/>
              <a:defRPr sz="1400">
                <a:solidFill>
                  <a:schemeClr val="tx1"/>
                </a:solidFill>
                <a:latin typeface="+mn-lt"/>
                <a:ea typeface="+mn-ea"/>
              </a:defRPr>
            </a:lvl4pPr>
            <a:lvl5pPr marL="2057400" indent="-228600" algn="l" rtl="0" eaLnBrk="1" fontAlgn="base" hangingPunct="1">
              <a:spcBef>
                <a:spcPct val="20000"/>
              </a:spcBef>
              <a:spcAft>
                <a:spcPct val="0"/>
              </a:spcAft>
              <a:buClr>
                <a:srgbClr val="FF0000"/>
              </a:buClr>
              <a:buChar char="»"/>
              <a:defRPr sz="1200">
                <a:solidFill>
                  <a:schemeClr val="tx1"/>
                </a:solidFill>
                <a:latin typeface="+mn-lt"/>
                <a:ea typeface="+mn-ea"/>
              </a:defRPr>
            </a:lvl5pPr>
            <a:lvl6pPr marL="2514600" indent="-228600" algn="l" rtl="0" eaLnBrk="1" fontAlgn="base" hangingPunct="1">
              <a:spcBef>
                <a:spcPct val="20000"/>
              </a:spcBef>
              <a:spcAft>
                <a:spcPct val="0"/>
              </a:spcAft>
              <a:buClr>
                <a:srgbClr val="FF0000"/>
              </a:buClr>
              <a:buChar char="»"/>
              <a:defRPr sz="1200">
                <a:solidFill>
                  <a:schemeClr val="tx1"/>
                </a:solidFill>
                <a:latin typeface="+mn-lt"/>
                <a:ea typeface="+mn-ea"/>
              </a:defRPr>
            </a:lvl6pPr>
            <a:lvl7pPr marL="2971800" indent="-228600" algn="l" rtl="0" eaLnBrk="1" fontAlgn="base" hangingPunct="1">
              <a:spcBef>
                <a:spcPct val="20000"/>
              </a:spcBef>
              <a:spcAft>
                <a:spcPct val="0"/>
              </a:spcAft>
              <a:buClr>
                <a:srgbClr val="FF0000"/>
              </a:buClr>
              <a:buChar char="»"/>
              <a:defRPr sz="1200">
                <a:solidFill>
                  <a:schemeClr val="tx1"/>
                </a:solidFill>
                <a:latin typeface="+mn-lt"/>
                <a:ea typeface="+mn-ea"/>
              </a:defRPr>
            </a:lvl7pPr>
            <a:lvl8pPr marL="3429000" indent="-228600" algn="l" rtl="0" eaLnBrk="1" fontAlgn="base" hangingPunct="1">
              <a:spcBef>
                <a:spcPct val="20000"/>
              </a:spcBef>
              <a:spcAft>
                <a:spcPct val="0"/>
              </a:spcAft>
              <a:buClr>
                <a:srgbClr val="FF0000"/>
              </a:buClr>
              <a:buChar char="»"/>
              <a:defRPr sz="1200">
                <a:solidFill>
                  <a:schemeClr val="tx1"/>
                </a:solidFill>
                <a:latin typeface="+mn-lt"/>
                <a:ea typeface="+mn-ea"/>
              </a:defRPr>
            </a:lvl8pPr>
            <a:lvl9pPr marL="3886200" indent="-228600" algn="l" rtl="0" eaLnBrk="1" fontAlgn="base" hangingPunct="1">
              <a:spcBef>
                <a:spcPct val="20000"/>
              </a:spcBef>
              <a:spcAft>
                <a:spcPct val="0"/>
              </a:spcAft>
              <a:buClr>
                <a:srgbClr val="FF0000"/>
              </a:buClr>
              <a:buChar char="»"/>
              <a:defRPr sz="1200">
                <a:solidFill>
                  <a:schemeClr val="tx1"/>
                </a:solidFill>
                <a:latin typeface="+mn-lt"/>
                <a:ea typeface="+mn-ea"/>
              </a:defRPr>
            </a:lvl9pPr>
          </a:lstStyle>
          <a:p>
            <a:r>
              <a:rPr lang="en-AU" sz="1200" b="1" dirty="0" smtClean="0">
                <a:solidFill>
                  <a:srgbClr val="002060"/>
                </a:solidFill>
                <a:cs typeface="Arial" charset="0"/>
              </a:rPr>
              <a:t>General</a:t>
            </a:r>
          </a:p>
          <a:p>
            <a:pPr lvl="1"/>
            <a:r>
              <a:rPr lang="en-AU" sz="1200" dirty="0" smtClean="0">
                <a:solidFill>
                  <a:srgbClr val="002060"/>
                </a:solidFill>
                <a:cs typeface="Arial" charset="0"/>
                <a:hlinkClick r:id="rId3"/>
              </a:rPr>
              <a:t>http://www.aidsmap.com/</a:t>
            </a:r>
            <a:r>
              <a:rPr lang="en-AU" sz="1200" dirty="0" smtClean="0">
                <a:solidFill>
                  <a:srgbClr val="002060"/>
                </a:solidFill>
                <a:cs typeface="Arial" charset="0"/>
              </a:rPr>
              <a:t> </a:t>
            </a:r>
          </a:p>
          <a:p>
            <a:pPr lvl="1"/>
            <a:r>
              <a:rPr lang="en-AU" sz="1200" dirty="0" smtClean="0">
                <a:solidFill>
                  <a:srgbClr val="002060"/>
                </a:solidFill>
                <a:cs typeface="Arial" charset="0"/>
                <a:hlinkClick r:id="rId4"/>
              </a:rPr>
              <a:t>http://www.thebody.com/</a:t>
            </a:r>
            <a:endParaRPr lang="en-AU" sz="1200" dirty="0" smtClean="0">
              <a:solidFill>
                <a:srgbClr val="002060"/>
              </a:solidFill>
              <a:cs typeface="Arial" charset="0"/>
            </a:endParaRPr>
          </a:p>
          <a:p>
            <a:pPr>
              <a:spcBef>
                <a:spcPct val="60000"/>
              </a:spcBef>
            </a:pPr>
            <a:r>
              <a:rPr lang="en-AU" sz="1200" b="1" dirty="0" smtClean="0">
                <a:solidFill>
                  <a:srgbClr val="002060"/>
                </a:solidFill>
                <a:cs typeface="Arial" charset="0"/>
              </a:rPr>
              <a:t>Basic facts</a:t>
            </a:r>
          </a:p>
          <a:p>
            <a:pPr lvl="1"/>
            <a:r>
              <a:rPr lang="en-AU" sz="1200" dirty="0">
                <a:solidFill>
                  <a:srgbClr val="002060"/>
                </a:solidFill>
                <a:hlinkClick r:id="rId5"/>
              </a:rPr>
              <a:t>http://www.unaids.org/globalreport/Epi_slides.htm </a:t>
            </a:r>
          </a:p>
          <a:p>
            <a:pPr lvl="1"/>
            <a:r>
              <a:rPr lang="en-AU" sz="1200" dirty="0" smtClean="0">
                <a:solidFill>
                  <a:srgbClr val="002060"/>
                </a:solidFill>
                <a:cs typeface="Arial" charset="0"/>
                <a:hlinkClick r:id="rId6"/>
              </a:rPr>
              <a:t>http://www.cdcnpin.org/scripts/hiv/faq.asp</a:t>
            </a:r>
            <a:endParaRPr lang="en-AU" sz="1200" dirty="0" smtClean="0">
              <a:solidFill>
                <a:srgbClr val="002060"/>
              </a:solidFill>
              <a:cs typeface="Arial" charset="0"/>
            </a:endParaRPr>
          </a:p>
          <a:p>
            <a:pPr lvl="1"/>
            <a:r>
              <a:rPr lang="en-AU" sz="1200" dirty="0" smtClean="0">
                <a:solidFill>
                  <a:srgbClr val="002060"/>
                </a:solidFill>
                <a:cs typeface="Arial" charset="0"/>
                <a:hlinkClick r:id="rId7"/>
              </a:rPr>
              <a:t>http://www.aidsmap.com/en/docs/E37EAE51-794C-4A1B-A13A-4A697702F3D8.asp</a:t>
            </a:r>
            <a:endParaRPr lang="en-AU" sz="1200" dirty="0" smtClean="0">
              <a:solidFill>
                <a:srgbClr val="002060"/>
              </a:solidFill>
              <a:cs typeface="Arial" charset="0"/>
            </a:endParaRPr>
          </a:p>
          <a:p>
            <a:pPr>
              <a:spcBef>
                <a:spcPct val="60000"/>
              </a:spcBef>
            </a:pPr>
            <a:r>
              <a:rPr lang="en-AU" sz="1200" b="1" dirty="0" smtClean="0">
                <a:solidFill>
                  <a:srgbClr val="002060"/>
                </a:solidFill>
                <a:cs typeface="Arial" charset="0"/>
              </a:rPr>
              <a:t>Evidence that HIV causes AIDS</a:t>
            </a:r>
          </a:p>
          <a:p>
            <a:pPr lvl="1"/>
            <a:r>
              <a:rPr lang="en-AU" sz="1200" dirty="0" smtClean="0">
                <a:solidFill>
                  <a:srgbClr val="002060"/>
                </a:solidFill>
                <a:cs typeface="Arial" charset="0"/>
                <a:hlinkClick r:id="rId8"/>
              </a:rPr>
              <a:t>http://www.avert.org/evidence.htm</a:t>
            </a:r>
            <a:endParaRPr lang="en-AU" sz="1200" dirty="0" smtClean="0">
              <a:solidFill>
                <a:srgbClr val="002060"/>
              </a:solidFill>
              <a:cs typeface="Arial" charset="0"/>
            </a:endParaRPr>
          </a:p>
          <a:p>
            <a:pPr>
              <a:spcBef>
                <a:spcPct val="60000"/>
              </a:spcBef>
            </a:pPr>
            <a:r>
              <a:rPr lang="en-AU" sz="1200" b="1" dirty="0" smtClean="0">
                <a:solidFill>
                  <a:srgbClr val="002060"/>
                </a:solidFill>
                <a:cs typeface="Arial" charset="0"/>
              </a:rPr>
              <a:t>Origins of HIV</a:t>
            </a:r>
          </a:p>
          <a:p>
            <a:pPr lvl="1"/>
            <a:r>
              <a:rPr lang="en-AU" sz="1200" dirty="0" smtClean="0">
                <a:solidFill>
                  <a:srgbClr val="002060"/>
                </a:solidFill>
                <a:cs typeface="Arial" charset="0"/>
                <a:hlinkClick r:id="rId9"/>
              </a:rPr>
              <a:t>http://www.retroconference.org/2007/data/files/webpage_for_CROI.htm</a:t>
            </a:r>
            <a:endParaRPr lang="en-AU" sz="1200" dirty="0" smtClean="0">
              <a:solidFill>
                <a:srgbClr val="002060"/>
              </a:solidFill>
              <a:cs typeface="Arial" charset="0"/>
            </a:endParaRPr>
          </a:p>
          <a:p>
            <a:pPr>
              <a:spcBef>
                <a:spcPct val="60000"/>
              </a:spcBef>
            </a:pPr>
            <a:r>
              <a:rPr lang="en-AU" sz="1200" b="1" dirty="0" smtClean="0">
                <a:solidFill>
                  <a:srgbClr val="002060"/>
                </a:solidFill>
                <a:cs typeface="Arial" charset="0"/>
              </a:rPr>
              <a:t>History of the epidemic and response</a:t>
            </a:r>
          </a:p>
          <a:p>
            <a:pPr lvl="1"/>
            <a:r>
              <a:rPr lang="en-AU" sz="1200" dirty="0" smtClean="0">
                <a:solidFill>
                  <a:srgbClr val="002060"/>
                </a:solidFill>
                <a:cs typeface="Arial" charset="0"/>
                <a:hlinkClick r:id="rId10"/>
              </a:rPr>
              <a:t>http://www.pbs.org/wgbh/pages/frontline/aids/</a:t>
            </a:r>
            <a:endParaRPr lang="en-AU" sz="1200" dirty="0" smtClean="0">
              <a:solidFill>
                <a:srgbClr val="002060"/>
              </a:solidFill>
              <a:cs typeface="Arial" charset="0"/>
            </a:endParaRPr>
          </a:p>
          <a:p>
            <a:pPr>
              <a:spcBef>
                <a:spcPct val="60000"/>
              </a:spcBef>
            </a:pPr>
            <a:r>
              <a:rPr lang="en-AU" sz="1200" b="1" dirty="0" smtClean="0">
                <a:solidFill>
                  <a:srgbClr val="002060"/>
                </a:solidFill>
                <a:cs typeface="Arial" charset="0"/>
              </a:rPr>
              <a:t>WHO HIV treatment guidelines</a:t>
            </a:r>
          </a:p>
          <a:p>
            <a:pPr lvl="1"/>
            <a:r>
              <a:rPr lang="en-AU" sz="1200" dirty="0" smtClean="0">
                <a:solidFill>
                  <a:srgbClr val="002060"/>
                </a:solidFill>
                <a:cs typeface="Arial" charset="0"/>
                <a:hlinkClick r:id="rId11"/>
              </a:rPr>
              <a:t>http://www.who.int/hiv/pub/guidelines/adult/en/index.html</a:t>
            </a:r>
            <a:r>
              <a:rPr lang="en-AU" sz="1200" dirty="0" smtClean="0">
                <a:solidFill>
                  <a:srgbClr val="002060"/>
                </a:solidFill>
                <a:cs typeface="Arial" charset="0"/>
              </a:rPr>
              <a:t> </a:t>
            </a:r>
          </a:p>
          <a:p>
            <a:pPr marL="514350" indent="-457200"/>
            <a:r>
              <a:rPr lang="en-AU" sz="1200" b="1" dirty="0">
                <a:solidFill>
                  <a:srgbClr val="002060"/>
                </a:solidFill>
                <a:cs typeface="Arial" charset="0"/>
              </a:rPr>
              <a:t>HIV &amp; WASH</a:t>
            </a:r>
          </a:p>
          <a:p>
            <a:pPr lvl="1"/>
            <a:r>
              <a:rPr lang="en-AU" sz="1200" dirty="0">
                <a:solidFill>
                  <a:srgbClr val="002060"/>
                </a:solidFill>
                <a:cs typeface="Arial" charset="0"/>
                <a:hlinkClick r:id="rId5"/>
              </a:rPr>
              <a:t>http://www.wsscc.org/topics/hot-topics/hiv/aids-and-wash</a:t>
            </a:r>
            <a:endParaRPr lang="en-AU" sz="1200" dirty="0">
              <a:solidFill>
                <a:srgbClr val="002060"/>
              </a:solidFill>
              <a:cs typeface="Arial" charset="0"/>
            </a:endParaRPr>
          </a:p>
          <a:p>
            <a:pPr lvl="1"/>
            <a:r>
              <a:rPr lang="en-AU" sz="1200" dirty="0">
                <a:solidFill>
                  <a:srgbClr val="002060"/>
                </a:solidFill>
                <a:cs typeface="Arial" charset="0"/>
                <a:hlinkClick r:id="rId12"/>
              </a:rPr>
              <a:t>http://www.hip.watsan.net/page/4489</a:t>
            </a:r>
            <a:endParaRPr lang="en-AU" sz="1200" dirty="0">
              <a:solidFill>
                <a:srgbClr val="002060"/>
              </a:solidFill>
              <a:cs typeface="Arial" charset="0"/>
            </a:endParaRPr>
          </a:p>
          <a:p>
            <a:pPr lvl="1"/>
            <a:r>
              <a:rPr lang="en-AU" sz="1200" dirty="0">
                <a:solidFill>
                  <a:srgbClr val="002060"/>
                </a:solidFill>
                <a:cs typeface="Arial" charset="0"/>
                <a:hlinkClick r:id="rId13"/>
              </a:rPr>
              <a:t>Publications &amp; Resources - http://www.hip.watsan.net/page/4142</a:t>
            </a:r>
            <a:endParaRPr lang="en-AU" sz="1200" dirty="0">
              <a:solidFill>
                <a:srgbClr val="002060"/>
              </a:solidFill>
              <a:cs typeface="Arial" charset="0"/>
            </a:endParaRPr>
          </a:p>
          <a:p>
            <a:pPr lvl="1"/>
            <a:r>
              <a:rPr lang="en-AU" sz="1200" dirty="0">
                <a:solidFill>
                  <a:srgbClr val="002060"/>
                </a:solidFill>
                <a:cs typeface="Arial" charset="0"/>
                <a:hlinkClick r:id="rId14"/>
              </a:rPr>
              <a:t>http://www.wateraid.org/uk/what_we_do/how_we_work/equity_and_inclusion/8321.asp</a:t>
            </a:r>
            <a:endParaRPr lang="en-AU" sz="1200" dirty="0">
              <a:solidFill>
                <a:srgbClr val="002060"/>
              </a:solidFill>
              <a:cs typeface="Arial" charset="0"/>
            </a:endParaRPr>
          </a:p>
          <a:p>
            <a:pPr lvl="1"/>
            <a:r>
              <a:rPr lang="en-AU" sz="1200" dirty="0">
                <a:solidFill>
                  <a:srgbClr val="002060"/>
                </a:solidFill>
                <a:cs typeface="Arial" charset="0"/>
                <a:hlinkClick r:id="rId15"/>
              </a:rPr>
              <a:t>http://www.watercentre.org/projects/sharing-experiences-hygiene</a:t>
            </a:r>
            <a:endParaRPr lang="en-AU" sz="1200" dirty="0">
              <a:solidFill>
                <a:srgbClr val="002060"/>
              </a:solidFill>
              <a:cs typeface="Arial" charset="0"/>
            </a:endParaRPr>
          </a:p>
          <a:p>
            <a:pPr marL="457200" lvl="1" indent="0">
              <a:buNone/>
            </a:pPr>
            <a:endParaRPr lang="en-AU" sz="1200" dirty="0" smtClean="0">
              <a:solidFill>
                <a:srgbClr val="002060"/>
              </a:solidFill>
              <a:cs typeface="Arial" charset="0"/>
            </a:endParaRPr>
          </a:p>
        </p:txBody>
      </p:sp>
    </p:spTree>
    <p:extLst>
      <p:ext uri="{BB962C8B-B14F-4D97-AF65-F5344CB8AC3E}">
        <p14:creationId xmlns:p14="http://schemas.microsoft.com/office/powerpoint/2010/main" val="3423086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lgn="ctr"/>
            <a:r>
              <a:rPr lang="en-AU" sz="3200" b="1" dirty="0" smtClean="0">
                <a:solidFill>
                  <a:srgbClr val="002060"/>
                </a:solidFill>
              </a:rPr>
              <a:t>Session Overview</a:t>
            </a:r>
            <a:endParaRPr lang="en-AU" sz="3200" b="1" dirty="0">
              <a:solidFill>
                <a:srgbClr val="002060"/>
              </a:solidFill>
            </a:endParaRPr>
          </a:p>
        </p:txBody>
      </p:sp>
      <p:sp>
        <p:nvSpPr>
          <p:cNvPr id="3" name="Content Placeholder 2"/>
          <p:cNvSpPr>
            <a:spLocks noGrp="1"/>
          </p:cNvSpPr>
          <p:nvPr>
            <p:ph idx="1"/>
          </p:nvPr>
        </p:nvSpPr>
        <p:spPr>
          <a:xfrm>
            <a:off x="381000" y="914400"/>
            <a:ext cx="8534400" cy="5486400"/>
          </a:xfrm>
        </p:spPr>
        <p:txBody>
          <a:bodyPr/>
          <a:lstStyle/>
          <a:p>
            <a:pPr marL="0" indent="0">
              <a:spcBef>
                <a:spcPts val="0"/>
              </a:spcBef>
              <a:buNone/>
            </a:pPr>
            <a:r>
              <a:rPr lang="en-AU" sz="2800" b="1" dirty="0" smtClean="0">
                <a:solidFill>
                  <a:srgbClr val="002060"/>
                </a:solidFill>
              </a:rPr>
              <a:t>HIV Basics</a:t>
            </a:r>
          </a:p>
          <a:p>
            <a:pPr marL="0" indent="0">
              <a:spcBef>
                <a:spcPts val="0"/>
              </a:spcBef>
              <a:buNone/>
            </a:pPr>
            <a:endParaRPr lang="en-AU" sz="2800" b="1" dirty="0" smtClean="0">
              <a:solidFill>
                <a:srgbClr val="002060"/>
              </a:solidFill>
            </a:endParaRPr>
          </a:p>
          <a:p>
            <a:pPr marL="0" indent="0">
              <a:spcBef>
                <a:spcPts val="0"/>
              </a:spcBef>
              <a:buNone/>
            </a:pPr>
            <a:r>
              <a:rPr lang="en-AU" sz="2800" b="1" dirty="0" smtClean="0">
                <a:solidFill>
                  <a:srgbClr val="002060"/>
                </a:solidFill>
              </a:rPr>
              <a:t>WHY?</a:t>
            </a:r>
          </a:p>
          <a:p>
            <a:pPr>
              <a:spcBef>
                <a:spcPts val="0"/>
              </a:spcBef>
            </a:pPr>
            <a:r>
              <a:rPr lang="en-AU" sz="2400" dirty="0"/>
              <a:t>i</a:t>
            </a:r>
            <a:r>
              <a:rPr lang="en-AU" sz="2400" dirty="0" smtClean="0"/>
              <a:t>ntegrate HIV into WASH programs?</a:t>
            </a:r>
          </a:p>
          <a:p>
            <a:pPr>
              <a:spcBef>
                <a:spcPts val="0"/>
              </a:spcBef>
            </a:pPr>
            <a:r>
              <a:rPr lang="en-AU" sz="2400" dirty="0"/>
              <a:t>i</a:t>
            </a:r>
            <a:r>
              <a:rPr lang="en-AU" sz="2400" dirty="0" smtClean="0"/>
              <a:t>ntegrate WASH into HIV programs?</a:t>
            </a:r>
          </a:p>
          <a:p>
            <a:pPr marL="0" indent="0">
              <a:spcBef>
                <a:spcPts val="0"/>
              </a:spcBef>
              <a:buNone/>
            </a:pPr>
            <a:endParaRPr lang="en-AU" sz="1600" b="1" dirty="0" smtClean="0">
              <a:solidFill>
                <a:srgbClr val="FF0000"/>
              </a:solidFill>
            </a:endParaRPr>
          </a:p>
          <a:p>
            <a:pPr marL="0" indent="0">
              <a:spcBef>
                <a:spcPts val="0"/>
              </a:spcBef>
              <a:buNone/>
            </a:pPr>
            <a:r>
              <a:rPr lang="en-AU" sz="2800" b="1" dirty="0" smtClean="0">
                <a:solidFill>
                  <a:srgbClr val="002060"/>
                </a:solidFill>
              </a:rPr>
              <a:t>WHAT? </a:t>
            </a:r>
          </a:p>
          <a:p>
            <a:pPr>
              <a:spcBef>
                <a:spcPts val="0"/>
              </a:spcBef>
            </a:pPr>
            <a:r>
              <a:rPr lang="en-AU" sz="2400" dirty="0"/>
              <a:t>a</a:t>
            </a:r>
            <a:r>
              <a:rPr lang="en-AU" sz="2400" dirty="0" smtClean="0"/>
              <a:t>re the specific WASH needs of people living with HIV and AIDS</a:t>
            </a:r>
          </a:p>
          <a:p>
            <a:pPr>
              <a:spcBef>
                <a:spcPts val="0"/>
              </a:spcBef>
            </a:pPr>
            <a:r>
              <a:rPr lang="en-AU" sz="2400" dirty="0"/>
              <a:t>a</a:t>
            </a:r>
            <a:r>
              <a:rPr lang="en-AU" sz="2400" dirty="0" smtClean="0"/>
              <a:t>re the priority WASH practices for integration</a:t>
            </a:r>
          </a:p>
          <a:p>
            <a:pPr>
              <a:spcBef>
                <a:spcPts val="0"/>
              </a:spcBef>
            </a:pPr>
            <a:r>
              <a:rPr lang="en-AU" sz="2400" dirty="0"/>
              <a:t>a</a:t>
            </a:r>
            <a:r>
              <a:rPr lang="en-AU" sz="2400" dirty="0" smtClean="0"/>
              <a:t>re the key considerations for integrating HIV into WASH programmes</a:t>
            </a:r>
          </a:p>
          <a:p>
            <a:pPr marL="0" indent="0">
              <a:spcBef>
                <a:spcPts val="0"/>
              </a:spcBef>
              <a:buNone/>
            </a:pPr>
            <a:endParaRPr lang="en-AU" sz="1000" b="1" dirty="0" smtClean="0">
              <a:solidFill>
                <a:srgbClr val="FF0000"/>
              </a:solidFill>
            </a:endParaRPr>
          </a:p>
          <a:p>
            <a:pPr marL="0" indent="0">
              <a:spcBef>
                <a:spcPts val="0"/>
              </a:spcBef>
              <a:buNone/>
            </a:pPr>
            <a:r>
              <a:rPr lang="en-AU" sz="2800" b="1" dirty="0" smtClean="0">
                <a:solidFill>
                  <a:srgbClr val="002060"/>
                </a:solidFill>
              </a:rPr>
              <a:t>HOW?</a:t>
            </a:r>
            <a:endParaRPr lang="en-AU" sz="2800" b="1" dirty="0">
              <a:solidFill>
                <a:srgbClr val="002060"/>
              </a:solidFill>
            </a:endParaRPr>
          </a:p>
          <a:p>
            <a:pPr>
              <a:spcBef>
                <a:spcPts val="0"/>
              </a:spcBef>
            </a:pPr>
            <a:r>
              <a:rPr lang="en-AU" sz="2400" dirty="0"/>
              <a:t>c</a:t>
            </a:r>
            <a:r>
              <a:rPr lang="en-AU" sz="2400" dirty="0" smtClean="0"/>
              <a:t>an we integrate the two types of program</a:t>
            </a:r>
            <a:endParaRPr lang="en-AU" sz="2800" dirty="0" smtClean="0"/>
          </a:p>
          <a:p>
            <a:pPr marL="0" indent="0">
              <a:spcBef>
                <a:spcPts val="0"/>
              </a:spcBef>
              <a:buNone/>
            </a:pPr>
            <a:endParaRPr lang="en-AU" dirty="0" smtClean="0"/>
          </a:p>
          <a:p>
            <a:pPr>
              <a:spcBef>
                <a:spcPts val="0"/>
              </a:spcBef>
            </a:pPr>
            <a:endParaRPr lang="en-AU" dirty="0" smtClean="0"/>
          </a:p>
          <a:p>
            <a:pPr>
              <a:spcBef>
                <a:spcPts val="0"/>
              </a:spcBef>
            </a:pPr>
            <a:endParaRPr lang="en-AU" dirty="0" smtClean="0"/>
          </a:p>
          <a:p>
            <a:pPr>
              <a:spcBef>
                <a:spcPts val="0"/>
              </a:spcBef>
            </a:pPr>
            <a:endParaRPr lang="en-AU" dirty="0" smtClean="0"/>
          </a:p>
          <a:p>
            <a:pPr>
              <a:spcBef>
                <a:spcPts val="0"/>
              </a:spcBef>
            </a:pPr>
            <a:endParaRPr lang="en-A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AU" sz="3200" b="1" dirty="0" smtClean="0">
                <a:solidFill>
                  <a:srgbClr val="002060"/>
                </a:solidFill>
              </a:rPr>
              <a:t>Basic Program Components</a:t>
            </a:r>
            <a:endParaRPr lang="en-AU" sz="3200" b="1" dirty="0">
              <a:solidFill>
                <a:srgbClr val="002060"/>
              </a:solidFill>
            </a:endParaRPr>
          </a:p>
        </p:txBody>
      </p:sp>
      <p:sp>
        <p:nvSpPr>
          <p:cNvPr id="7" name="Text Placeholder 6"/>
          <p:cNvSpPr>
            <a:spLocks noGrp="1"/>
          </p:cNvSpPr>
          <p:nvPr>
            <p:ph type="body" idx="1"/>
          </p:nvPr>
        </p:nvSpPr>
        <p:spPr>
          <a:xfrm>
            <a:off x="381000" y="1066800"/>
            <a:ext cx="4040188" cy="639762"/>
          </a:xfrm>
        </p:spPr>
        <p:txBody>
          <a:bodyPr/>
          <a:lstStyle/>
          <a:p>
            <a:r>
              <a:rPr lang="en-AU" dirty="0" smtClean="0">
                <a:solidFill>
                  <a:srgbClr val="002060"/>
                </a:solidFill>
              </a:rPr>
              <a:t>HIV &amp; AIDS</a:t>
            </a:r>
            <a:endParaRPr lang="en-AU" dirty="0">
              <a:solidFill>
                <a:srgbClr val="002060"/>
              </a:solidFill>
            </a:endParaRPr>
          </a:p>
        </p:txBody>
      </p:sp>
      <p:sp>
        <p:nvSpPr>
          <p:cNvPr id="8" name="Content Placeholder 7"/>
          <p:cNvSpPr>
            <a:spLocks noGrp="1"/>
          </p:cNvSpPr>
          <p:nvPr>
            <p:ph sz="half" idx="2"/>
          </p:nvPr>
        </p:nvSpPr>
        <p:spPr/>
        <p:txBody>
          <a:bodyPr/>
          <a:lstStyle/>
          <a:p>
            <a:r>
              <a:rPr lang="en-AU" dirty="0" smtClean="0">
                <a:solidFill>
                  <a:srgbClr val="002060"/>
                </a:solidFill>
              </a:rPr>
              <a:t>Prevention</a:t>
            </a:r>
          </a:p>
          <a:p>
            <a:r>
              <a:rPr lang="en-AU" dirty="0" smtClean="0">
                <a:solidFill>
                  <a:srgbClr val="002060"/>
                </a:solidFill>
              </a:rPr>
              <a:t>Treatment</a:t>
            </a:r>
          </a:p>
          <a:p>
            <a:r>
              <a:rPr lang="en-AU" dirty="0" smtClean="0">
                <a:solidFill>
                  <a:srgbClr val="002060"/>
                </a:solidFill>
              </a:rPr>
              <a:t>Care</a:t>
            </a:r>
            <a:endParaRPr lang="en-AU" dirty="0">
              <a:solidFill>
                <a:srgbClr val="002060"/>
              </a:solidFill>
            </a:endParaRPr>
          </a:p>
        </p:txBody>
      </p:sp>
      <p:sp>
        <p:nvSpPr>
          <p:cNvPr id="9" name="Text Placeholder 8"/>
          <p:cNvSpPr>
            <a:spLocks noGrp="1"/>
          </p:cNvSpPr>
          <p:nvPr>
            <p:ph type="body" sz="quarter" idx="3"/>
          </p:nvPr>
        </p:nvSpPr>
        <p:spPr>
          <a:xfrm>
            <a:off x="4648200" y="1066800"/>
            <a:ext cx="4041775" cy="639762"/>
          </a:xfrm>
        </p:spPr>
        <p:txBody>
          <a:bodyPr/>
          <a:lstStyle/>
          <a:p>
            <a:r>
              <a:rPr lang="en-AU" dirty="0" smtClean="0">
                <a:solidFill>
                  <a:srgbClr val="002060"/>
                </a:solidFill>
              </a:rPr>
              <a:t>WASH</a:t>
            </a:r>
            <a:endParaRPr lang="en-AU" dirty="0">
              <a:solidFill>
                <a:srgbClr val="002060"/>
              </a:solidFill>
            </a:endParaRPr>
          </a:p>
        </p:txBody>
      </p:sp>
      <p:sp>
        <p:nvSpPr>
          <p:cNvPr id="10" name="Content Placeholder 9"/>
          <p:cNvSpPr>
            <a:spLocks noGrp="1"/>
          </p:cNvSpPr>
          <p:nvPr>
            <p:ph sz="quarter" idx="4"/>
          </p:nvPr>
        </p:nvSpPr>
        <p:spPr/>
        <p:txBody>
          <a:bodyPr/>
          <a:lstStyle/>
          <a:p>
            <a:r>
              <a:rPr lang="en-AU" dirty="0" smtClean="0">
                <a:solidFill>
                  <a:srgbClr val="002060"/>
                </a:solidFill>
              </a:rPr>
              <a:t>Water Availability</a:t>
            </a:r>
          </a:p>
          <a:p>
            <a:r>
              <a:rPr lang="en-AU" dirty="0" smtClean="0">
                <a:solidFill>
                  <a:srgbClr val="002060"/>
                </a:solidFill>
              </a:rPr>
              <a:t>Water Quality</a:t>
            </a:r>
          </a:p>
          <a:p>
            <a:r>
              <a:rPr lang="en-AU" dirty="0" smtClean="0">
                <a:solidFill>
                  <a:srgbClr val="002060"/>
                </a:solidFill>
              </a:rPr>
              <a:t>House Connection</a:t>
            </a:r>
          </a:p>
          <a:p>
            <a:r>
              <a:rPr lang="en-AU" dirty="0" smtClean="0">
                <a:solidFill>
                  <a:srgbClr val="002060"/>
                </a:solidFill>
              </a:rPr>
              <a:t>Sanitation</a:t>
            </a:r>
          </a:p>
          <a:p>
            <a:r>
              <a:rPr lang="en-AU" dirty="0" smtClean="0">
                <a:solidFill>
                  <a:srgbClr val="002060"/>
                </a:solidFill>
              </a:rPr>
              <a:t>Hygiene Promotion</a:t>
            </a:r>
          </a:p>
          <a:p>
            <a:r>
              <a:rPr lang="en-AU" dirty="0" smtClean="0">
                <a:solidFill>
                  <a:srgbClr val="002060"/>
                </a:solidFill>
              </a:rPr>
              <a:t>Hand Washing</a:t>
            </a:r>
            <a:endParaRPr lang="en-AU" dirty="0">
              <a:solidFill>
                <a:srgbClr val="002060"/>
              </a:solidFill>
            </a:endParaRPr>
          </a:p>
        </p:txBody>
      </p:sp>
    </p:spTree>
    <p:extLst>
      <p:ext uri="{BB962C8B-B14F-4D97-AF65-F5344CB8AC3E}">
        <p14:creationId xmlns:p14="http://schemas.microsoft.com/office/powerpoint/2010/main" val="13806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4400" b="1" dirty="0" smtClean="0">
                <a:solidFill>
                  <a:srgbClr val="002060"/>
                </a:solidFill>
              </a:rPr>
              <a:t/>
            </a:r>
            <a:br>
              <a:rPr lang="en-AU" sz="4400" b="1" dirty="0" smtClean="0">
                <a:solidFill>
                  <a:srgbClr val="002060"/>
                </a:solidFill>
              </a:rPr>
            </a:br>
            <a:r>
              <a:rPr lang="en-AU" sz="4400" b="1" dirty="0">
                <a:solidFill>
                  <a:srgbClr val="002060"/>
                </a:solidFill>
              </a:rPr>
              <a:t/>
            </a:r>
            <a:br>
              <a:rPr lang="en-AU" sz="4400" b="1" dirty="0">
                <a:solidFill>
                  <a:srgbClr val="002060"/>
                </a:solidFill>
              </a:rPr>
            </a:br>
            <a:r>
              <a:rPr lang="en-AU" sz="4400" b="1" dirty="0" smtClean="0">
                <a:solidFill>
                  <a:srgbClr val="002060"/>
                </a:solidFill>
              </a:rPr>
              <a:t/>
            </a:r>
            <a:br>
              <a:rPr lang="en-AU" sz="4400" b="1" dirty="0" smtClean="0">
                <a:solidFill>
                  <a:srgbClr val="002060"/>
                </a:solidFill>
              </a:rPr>
            </a:br>
            <a:r>
              <a:rPr lang="en-AU" sz="4400" b="1" dirty="0" smtClean="0">
                <a:solidFill>
                  <a:srgbClr val="002060"/>
                </a:solidFill>
              </a:rPr>
              <a:t>A Snapshot </a:t>
            </a:r>
            <a:r>
              <a:rPr lang="en-AU" sz="4400" b="1" dirty="0">
                <a:solidFill>
                  <a:srgbClr val="002060"/>
                </a:solidFill>
              </a:rPr>
              <a:t>of HIV</a:t>
            </a:r>
            <a:endParaRPr lang="en-AU" sz="4400" dirty="0"/>
          </a:p>
        </p:txBody>
      </p:sp>
    </p:spTree>
    <p:extLst>
      <p:ext uri="{BB962C8B-B14F-4D97-AF65-F5344CB8AC3E}">
        <p14:creationId xmlns:p14="http://schemas.microsoft.com/office/powerpoint/2010/main" val="113371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pPr algn="ctr"/>
            <a:r>
              <a:rPr lang="en-AU" b="1" dirty="0" smtClean="0">
                <a:solidFill>
                  <a:srgbClr val="002060"/>
                </a:solidFill>
              </a:rPr>
              <a:t>HIV Basics</a:t>
            </a:r>
            <a:endParaRPr lang="en-AU" b="1" dirty="0">
              <a:solidFill>
                <a:srgbClr val="002060"/>
              </a:solidFill>
            </a:endParaRPr>
          </a:p>
        </p:txBody>
      </p:sp>
      <p:sp>
        <p:nvSpPr>
          <p:cNvPr id="3" name="Content Placeholder 2"/>
          <p:cNvSpPr>
            <a:spLocks noGrp="1"/>
          </p:cNvSpPr>
          <p:nvPr>
            <p:ph sz="half" idx="1"/>
          </p:nvPr>
        </p:nvSpPr>
        <p:spPr>
          <a:xfrm>
            <a:off x="685800" y="1143000"/>
            <a:ext cx="3810000" cy="5257800"/>
          </a:xfrm>
        </p:spPr>
        <p:txBody>
          <a:bodyPr/>
          <a:lstStyle/>
          <a:p>
            <a:r>
              <a:rPr lang="en-AU" sz="1600" dirty="0" smtClean="0">
                <a:solidFill>
                  <a:srgbClr val="002060"/>
                </a:solidFill>
              </a:rPr>
              <a:t>Worldwide an estimated 33.3 million people live with HIV</a:t>
            </a:r>
          </a:p>
          <a:p>
            <a:pPr marL="0" indent="0">
              <a:buNone/>
            </a:pPr>
            <a:endParaRPr lang="en-AU" sz="1100" dirty="0" smtClean="0">
              <a:solidFill>
                <a:srgbClr val="002060"/>
              </a:solidFill>
            </a:endParaRPr>
          </a:p>
          <a:p>
            <a:r>
              <a:rPr lang="en-AU" sz="1600" dirty="0" smtClean="0">
                <a:solidFill>
                  <a:srgbClr val="002060"/>
                </a:solidFill>
              </a:rPr>
              <a:t>Approx. 2.6 million new </a:t>
            </a:r>
            <a:r>
              <a:rPr lang="en-AU" sz="1600" u="sng" dirty="0" smtClean="0">
                <a:solidFill>
                  <a:srgbClr val="002060"/>
                </a:solidFill>
              </a:rPr>
              <a:t>infections</a:t>
            </a:r>
            <a:r>
              <a:rPr lang="en-AU" sz="1600" dirty="0" smtClean="0">
                <a:solidFill>
                  <a:srgbClr val="002060"/>
                </a:solidFill>
              </a:rPr>
              <a:t> annually</a:t>
            </a:r>
          </a:p>
          <a:p>
            <a:pPr marL="0" indent="0">
              <a:buNone/>
            </a:pPr>
            <a:endParaRPr lang="en-AU" sz="1100" dirty="0" smtClean="0">
              <a:solidFill>
                <a:srgbClr val="002060"/>
              </a:solidFill>
            </a:endParaRPr>
          </a:p>
          <a:p>
            <a:r>
              <a:rPr lang="en-AU" sz="1600" dirty="0" smtClean="0">
                <a:solidFill>
                  <a:srgbClr val="002060"/>
                </a:solidFill>
              </a:rPr>
              <a:t>Countless others </a:t>
            </a:r>
            <a:r>
              <a:rPr lang="en-AU" sz="1600" u="sng" dirty="0" smtClean="0">
                <a:solidFill>
                  <a:srgbClr val="002060"/>
                </a:solidFill>
              </a:rPr>
              <a:t>affected</a:t>
            </a:r>
            <a:r>
              <a:rPr lang="en-AU" sz="1600" dirty="0" smtClean="0">
                <a:solidFill>
                  <a:srgbClr val="002060"/>
                </a:solidFill>
              </a:rPr>
              <a:t> by loss of family members and colleagues…</a:t>
            </a:r>
          </a:p>
          <a:p>
            <a:pPr marL="0" indent="0">
              <a:buNone/>
            </a:pPr>
            <a:endParaRPr lang="en-AU" sz="1100" dirty="0" smtClean="0">
              <a:solidFill>
                <a:srgbClr val="002060"/>
              </a:solidFill>
            </a:endParaRPr>
          </a:p>
          <a:p>
            <a:r>
              <a:rPr lang="en-AU" sz="1600" dirty="0" smtClean="0">
                <a:solidFill>
                  <a:srgbClr val="002060"/>
                </a:solidFill>
              </a:rPr>
              <a:t>Greatest burden in Sub-Saharan Africa estimated 22.5 million HIV positive people (adults </a:t>
            </a:r>
            <a:r>
              <a:rPr lang="en-AU" sz="1600" dirty="0">
                <a:solidFill>
                  <a:srgbClr val="002060"/>
                </a:solidFill>
              </a:rPr>
              <a:t>&amp;</a:t>
            </a:r>
            <a:r>
              <a:rPr lang="en-AU" sz="1600" dirty="0" smtClean="0">
                <a:solidFill>
                  <a:srgbClr val="002060"/>
                </a:solidFill>
              </a:rPr>
              <a:t> children)</a:t>
            </a:r>
          </a:p>
          <a:p>
            <a:pPr marL="0" indent="0">
              <a:buNone/>
            </a:pPr>
            <a:endParaRPr lang="en-AU" sz="1400" dirty="0" smtClean="0">
              <a:solidFill>
                <a:srgbClr val="002060"/>
              </a:solidFill>
            </a:endParaRPr>
          </a:p>
          <a:p>
            <a:r>
              <a:rPr lang="en-AU" sz="1600" dirty="0" smtClean="0">
                <a:solidFill>
                  <a:srgbClr val="002060"/>
                </a:solidFill>
              </a:rPr>
              <a:t>HIV burden often coincides with regions experiencing high levels of poverty and low levels of access to water and sanitation services.</a:t>
            </a:r>
          </a:p>
          <a:p>
            <a:pPr marL="0" indent="0">
              <a:buNone/>
            </a:pPr>
            <a:endParaRPr lang="en-AU" sz="1600" dirty="0" smtClean="0">
              <a:solidFill>
                <a:srgbClr val="002060"/>
              </a:solidFill>
            </a:endParaRPr>
          </a:p>
          <a:p>
            <a:pPr marL="0" indent="0">
              <a:buNone/>
            </a:pPr>
            <a:r>
              <a:rPr lang="en-AU" sz="900" dirty="0" smtClean="0">
                <a:solidFill>
                  <a:srgbClr val="002060"/>
                </a:solidFill>
              </a:rPr>
              <a:t>Source: http://www.unaids.org/globalreport/Epi_slides.htm</a:t>
            </a:r>
            <a:endParaRPr lang="en-AU" sz="1100" dirty="0" smtClean="0">
              <a:solidFill>
                <a:srgbClr val="002060"/>
              </a:solidFill>
            </a:endParaRPr>
          </a:p>
          <a:p>
            <a:endParaRPr lang="en-AU" sz="2000" dirty="0" smtClean="0"/>
          </a:p>
          <a:p>
            <a:endParaRPr lang="en-AU" sz="2400" dirty="0" smtClean="0"/>
          </a:p>
          <a:p>
            <a:endParaRPr lang="en-AU" sz="2400" dirty="0" smtClean="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4151680" cy="277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53000" y="4724399"/>
            <a:ext cx="3810000" cy="530915"/>
          </a:xfrm>
          <a:prstGeom prst="rect">
            <a:avLst/>
          </a:prstGeom>
          <a:noFill/>
        </p:spPr>
        <p:txBody>
          <a:bodyPr wrap="square" rtlCol="0">
            <a:spAutoFit/>
          </a:bodyPr>
          <a:lstStyle/>
          <a:p>
            <a:r>
              <a:rPr lang="en-AU" sz="900" b="1" dirty="0">
                <a:solidFill>
                  <a:srgbClr val="002060"/>
                </a:solidFill>
              </a:rPr>
              <a:t>Source: </a:t>
            </a:r>
            <a:r>
              <a:rPr lang="en-AU" sz="900" dirty="0">
                <a:solidFill>
                  <a:srgbClr val="002060"/>
                </a:solidFill>
              </a:rPr>
              <a:t>Lucina Schmich – FDG Risk Identification Activity – World Vision Health Cluster Evaluation 2011</a:t>
            </a:r>
          </a:p>
          <a:p>
            <a:endParaRPr lang="en-AU" sz="1050" dirty="0"/>
          </a:p>
        </p:txBody>
      </p:sp>
    </p:spTree>
    <p:extLst>
      <p:ext uri="{BB962C8B-B14F-4D97-AF65-F5344CB8AC3E}">
        <p14:creationId xmlns:p14="http://schemas.microsoft.com/office/powerpoint/2010/main" val="485222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288" y="136525"/>
            <a:ext cx="8229600" cy="777875"/>
          </a:xfrm>
          <a:prstGeom prst="rect">
            <a:avLst/>
          </a:prstGeom>
          <a:noFill/>
          <a:ln w="9525">
            <a:noFill/>
            <a:miter lim="800000"/>
            <a:headEnd/>
            <a:tailEnd/>
          </a:ln>
          <a:effectLst/>
        </p:spPr>
        <p:txBody>
          <a:bodyPr anchor="ctr"/>
          <a:lstStyle/>
          <a:p>
            <a:pPr algn="ctr">
              <a:defRPr/>
            </a:pPr>
            <a:endParaRPr lang="en-US" sz="3000" b="1" kern="0" dirty="0" smtClean="0">
              <a:solidFill>
                <a:srgbClr val="002060"/>
              </a:solidFill>
              <a:latin typeface="+mj-lt"/>
              <a:ea typeface="+mj-ea"/>
              <a:cs typeface="Arial"/>
            </a:endParaRPr>
          </a:p>
          <a:p>
            <a:pPr algn="ctr">
              <a:defRPr/>
            </a:pPr>
            <a:r>
              <a:rPr lang="en-US" sz="3000" b="1" kern="0" dirty="0" smtClean="0">
                <a:solidFill>
                  <a:srgbClr val="002060"/>
                </a:solidFill>
                <a:latin typeface="+mj-lt"/>
                <a:ea typeface="+mj-ea"/>
                <a:cs typeface="Arial"/>
              </a:rPr>
              <a:t>What are the transmission risks?</a:t>
            </a:r>
            <a:endParaRPr lang="en-US" sz="3000" b="1" kern="0" dirty="0">
              <a:solidFill>
                <a:srgbClr val="002060"/>
              </a:solidFill>
              <a:latin typeface="+mj-lt"/>
              <a:ea typeface="+mj-ea"/>
              <a:cs typeface="Arial"/>
            </a:endParaRPr>
          </a:p>
        </p:txBody>
      </p:sp>
      <p:sp>
        <p:nvSpPr>
          <p:cNvPr id="6" name="Rectangle 3"/>
          <p:cNvSpPr txBox="1">
            <a:spLocks noChangeArrowheads="1"/>
          </p:cNvSpPr>
          <p:nvPr/>
        </p:nvSpPr>
        <p:spPr>
          <a:xfrm>
            <a:off x="812800" y="1347788"/>
            <a:ext cx="4078288" cy="3939328"/>
          </a:xfrm>
          <a:prstGeom prst="rect">
            <a:avLst/>
          </a:prstGeom>
        </p:spPr>
        <p:txBody>
          <a:bodyPr/>
          <a:lstStyle>
            <a:lvl1pPr marL="342900" indent="-342900" algn="l" rtl="0" eaLnBrk="1" fontAlgn="base" hangingPunct="1">
              <a:spcBef>
                <a:spcPct val="20000"/>
              </a:spcBef>
              <a:spcAft>
                <a:spcPct val="0"/>
              </a:spcAft>
              <a:buClr>
                <a:srgbClr val="FF0000"/>
              </a:buClr>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Char char="–"/>
              <a:defRPr>
                <a:solidFill>
                  <a:schemeClr val="tx1"/>
                </a:solidFill>
                <a:latin typeface="+mn-lt"/>
                <a:ea typeface="+mn-ea"/>
              </a:defRPr>
            </a:lvl2pPr>
            <a:lvl3pPr marL="1143000" indent="-228600" algn="l" rtl="0" eaLnBrk="1" fontAlgn="base" hangingPunct="1">
              <a:spcBef>
                <a:spcPct val="20000"/>
              </a:spcBef>
              <a:spcAft>
                <a:spcPct val="0"/>
              </a:spcAft>
              <a:buClr>
                <a:srgbClr val="FF0000"/>
              </a:buClr>
              <a:buChar char="•"/>
              <a:defRPr sz="1600">
                <a:solidFill>
                  <a:schemeClr val="tx1"/>
                </a:solidFill>
                <a:latin typeface="+mn-lt"/>
                <a:ea typeface="+mn-ea"/>
              </a:defRPr>
            </a:lvl3pPr>
            <a:lvl4pPr marL="1600200" indent="-228600" algn="l" rtl="0" eaLnBrk="1" fontAlgn="base" hangingPunct="1">
              <a:spcBef>
                <a:spcPct val="20000"/>
              </a:spcBef>
              <a:spcAft>
                <a:spcPct val="0"/>
              </a:spcAft>
              <a:buClr>
                <a:srgbClr val="FF0000"/>
              </a:buClr>
              <a:buChar char="–"/>
              <a:defRPr sz="1400">
                <a:solidFill>
                  <a:schemeClr val="tx1"/>
                </a:solidFill>
                <a:latin typeface="+mn-lt"/>
                <a:ea typeface="+mn-ea"/>
              </a:defRPr>
            </a:lvl4pPr>
            <a:lvl5pPr marL="2057400" indent="-228600" algn="l" rtl="0" eaLnBrk="1" fontAlgn="base" hangingPunct="1">
              <a:spcBef>
                <a:spcPct val="20000"/>
              </a:spcBef>
              <a:spcAft>
                <a:spcPct val="0"/>
              </a:spcAft>
              <a:buClr>
                <a:srgbClr val="FF0000"/>
              </a:buClr>
              <a:buChar char="»"/>
              <a:defRPr sz="1200">
                <a:solidFill>
                  <a:schemeClr val="tx1"/>
                </a:solidFill>
                <a:latin typeface="+mn-lt"/>
                <a:ea typeface="+mn-ea"/>
              </a:defRPr>
            </a:lvl5pPr>
            <a:lvl6pPr marL="2514600" indent="-228600" algn="l" rtl="0" eaLnBrk="1" fontAlgn="base" hangingPunct="1">
              <a:spcBef>
                <a:spcPct val="20000"/>
              </a:spcBef>
              <a:spcAft>
                <a:spcPct val="0"/>
              </a:spcAft>
              <a:buClr>
                <a:srgbClr val="FF0000"/>
              </a:buClr>
              <a:buChar char="»"/>
              <a:defRPr sz="1200">
                <a:solidFill>
                  <a:schemeClr val="tx1"/>
                </a:solidFill>
                <a:latin typeface="+mn-lt"/>
                <a:ea typeface="+mn-ea"/>
              </a:defRPr>
            </a:lvl6pPr>
            <a:lvl7pPr marL="2971800" indent="-228600" algn="l" rtl="0" eaLnBrk="1" fontAlgn="base" hangingPunct="1">
              <a:spcBef>
                <a:spcPct val="20000"/>
              </a:spcBef>
              <a:spcAft>
                <a:spcPct val="0"/>
              </a:spcAft>
              <a:buClr>
                <a:srgbClr val="FF0000"/>
              </a:buClr>
              <a:buChar char="»"/>
              <a:defRPr sz="1200">
                <a:solidFill>
                  <a:schemeClr val="tx1"/>
                </a:solidFill>
                <a:latin typeface="+mn-lt"/>
                <a:ea typeface="+mn-ea"/>
              </a:defRPr>
            </a:lvl7pPr>
            <a:lvl8pPr marL="3429000" indent="-228600" algn="l" rtl="0" eaLnBrk="1" fontAlgn="base" hangingPunct="1">
              <a:spcBef>
                <a:spcPct val="20000"/>
              </a:spcBef>
              <a:spcAft>
                <a:spcPct val="0"/>
              </a:spcAft>
              <a:buClr>
                <a:srgbClr val="FF0000"/>
              </a:buClr>
              <a:buChar char="»"/>
              <a:defRPr sz="1200">
                <a:solidFill>
                  <a:schemeClr val="tx1"/>
                </a:solidFill>
                <a:latin typeface="+mn-lt"/>
                <a:ea typeface="+mn-ea"/>
              </a:defRPr>
            </a:lvl8pPr>
            <a:lvl9pPr marL="3886200" indent="-228600" algn="l" rtl="0" eaLnBrk="1" fontAlgn="base" hangingPunct="1">
              <a:spcBef>
                <a:spcPct val="20000"/>
              </a:spcBef>
              <a:spcAft>
                <a:spcPct val="0"/>
              </a:spcAft>
              <a:buClr>
                <a:srgbClr val="FF0000"/>
              </a:buClr>
              <a:buChar char="»"/>
              <a:defRPr sz="1200">
                <a:solidFill>
                  <a:schemeClr val="tx1"/>
                </a:solidFill>
                <a:latin typeface="+mn-lt"/>
                <a:ea typeface="+mn-ea"/>
              </a:defRPr>
            </a:lvl9pPr>
          </a:lstStyle>
          <a:p>
            <a:pPr marL="0" indent="0">
              <a:lnSpc>
                <a:spcPct val="110000"/>
              </a:lnSpc>
              <a:buNone/>
            </a:pPr>
            <a:r>
              <a:rPr lang="en-US" b="1" dirty="0" smtClean="0">
                <a:solidFill>
                  <a:srgbClr val="002060"/>
                </a:solidFill>
                <a:latin typeface="+mj-lt"/>
                <a:cs typeface="Arial" charset="0"/>
              </a:rPr>
              <a:t>Highly Infectious</a:t>
            </a:r>
          </a:p>
          <a:p>
            <a:pPr>
              <a:lnSpc>
                <a:spcPct val="110000"/>
              </a:lnSpc>
              <a:spcBef>
                <a:spcPts val="988"/>
              </a:spcBef>
            </a:pPr>
            <a:r>
              <a:rPr lang="en-US" sz="1600" b="1" dirty="0" smtClean="0">
                <a:solidFill>
                  <a:srgbClr val="002060"/>
                </a:solidFill>
                <a:latin typeface="+mj-lt"/>
                <a:cs typeface="Arial" charset="0"/>
              </a:rPr>
              <a:t>Blood, bloody fluids, body tissue</a:t>
            </a:r>
          </a:p>
          <a:p>
            <a:pPr>
              <a:lnSpc>
                <a:spcPct val="110000"/>
              </a:lnSpc>
              <a:spcBef>
                <a:spcPts val="988"/>
              </a:spcBef>
            </a:pPr>
            <a:r>
              <a:rPr lang="en-US" sz="1600" b="1" dirty="0" smtClean="0">
                <a:solidFill>
                  <a:srgbClr val="002060"/>
                </a:solidFill>
                <a:latin typeface="+mj-lt"/>
                <a:cs typeface="Arial" charset="0"/>
              </a:rPr>
              <a:t>Semen, vaginal secretions</a:t>
            </a:r>
          </a:p>
          <a:p>
            <a:pPr>
              <a:lnSpc>
                <a:spcPct val="110000"/>
              </a:lnSpc>
              <a:spcBef>
                <a:spcPts val="988"/>
              </a:spcBef>
            </a:pPr>
            <a:r>
              <a:rPr lang="en-US" sz="1600" b="1" dirty="0" smtClean="0">
                <a:solidFill>
                  <a:srgbClr val="002060"/>
                </a:solidFill>
                <a:latin typeface="+mj-lt"/>
                <a:cs typeface="Arial" charset="0"/>
              </a:rPr>
              <a:t>Fluid around the brain, spinal cord, unborn baby, heart, lungs, intestines, joints </a:t>
            </a:r>
          </a:p>
          <a:p>
            <a:pPr>
              <a:lnSpc>
                <a:spcPct val="110000"/>
              </a:lnSpc>
              <a:spcBef>
                <a:spcPts val="388"/>
              </a:spcBef>
              <a:buFontTx/>
              <a:buNone/>
            </a:pPr>
            <a:r>
              <a:rPr lang="en-US" sz="1600" dirty="0" smtClean="0">
                <a:solidFill>
                  <a:srgbClr val="002060"/>
                </a:solidFill>
                <a:latin typeface="+mj-lt"/>
                <a:cs typeface="Arial" charset="0"/>
              </a:rPr>
              <a:t>	(cerebrospinal, amniotic, pericardial, peritoneal, pleural, synovial fluids…</a:t>
            </a:r>
          </a:p>
          <a:p>
            <a:pPr>
              <a:lnSpc>
                <a:spcPct val="110000"/>
              </a:lnSpc>
              <a:spcBef>
                <a:spcPts val="388"/>
              </a:spcBef>
              <a:buFontTx/>
              <a:buNone/>
            </a:pPr>
            <a:endParaRPr lang="en-US" sz="1600" dirty="0" smtClean="0">
              <a:solidFill>
                <a:srgbClr val="002060"/>
              </a:solidFill>
              <a:latin typeface="+mj-lt"/>
              <a:cs typeface="Arial" charset="0"/>
            </a:endParaRPr>
          </a:p>
          <a:p>
            <a:pPr>
              <a:lnSpc>
                <a:spcPct val="110000"/>
              </a:lnSpc>
              <a:spcBef>
                <a:spcPts val="388"/>
              </a:spcBef>
              <a:buFontTx/>
              <a:buNone/>
            </a:pPr>
            <a:r>
              <a:rPr lang="en-US" sz="1400" b="1" dirty="0" smtClean="0">
                <a:solidFill>
                  <a:srgbClr val="002060"/>
                </a:solidFill>
                <a:latin typeface="+mj-lt"/>
                <a:cs typeface="Arial" charset="0"/>
              </a:rPr>
              <a:t>NB:</a:t>
            </a:r>
            <a:r>
              <a:rPr lang="en-US" sz="1400" dirty="0" smtClean="0">
                <a:solidFill>
                  <a:srgbClr val="002060"/>
                </a:solidFill>
                <a:latin typeface="+mj-lt"/>
                <a:cs typeface="Arial" charset="0"/>
              </a:rPr>
              <a:t> these fluids are not normally shared!)</a:t>
            </a:r>
          </a:p>
          <a:p>
            <a:pPr marL="0" indent="0">
              <a:lnSpc>
                <a:spcPct val="110000"/>
              </a:lnSpc>
              <a:spcBef>
                <a:spcPct val="40000"/>
              </a:spcBef>
              <a:buNone/>
            </a:pPr>
            <a:r>
              <a:rPr lang="en-US" b="1" dirty="0" smtClean="0">
                <a:solidFill>
                  <a:srgbClr val="FF0000"/>
                </a:solidFill>
                <a:latin typeface="+mj-lt"/>
                <a:cs typeface="Arial" charset="0"/>
              </a:rPr>
              <a:t>Moderately infectious</a:t>
            </a:r>
          </a:p>
          <a:p>
            <a:pPr>
              <a:lnSpc>
                <a:spcPct val="110000"/>
              </a:lnSpc>
            </a:pPr>
            <a:r>
              <a:rPr lang="en-US" sz="1600" b="1" dirty="0" smtClean="0">
                <a:solidFill>
                  <a:srgbClr val="002060"/>
                </a:solidFill>
                <a:latin typeface="+mj-lt"/>
                <a:cs typeface="Arial" charset="0"/>
              </a:rPr>
              <a:t>Breast milk</a:t>
            </a:r>
          </a:p>
          <a:p>
            <a:pPr marL="0" indent="0">
              <a:lnSpc>
                <a:spcPct val="110000"/>
              </a:lnSpc>
              <a:spcBef>
                <a:spcPct val="40000"/>
              </a:spcBef>
              <a:buNone/>
            </a:pPr>
            <a:endParaRPr lang="en-US" sz="1600" b="1" dirty="0" smtClean="0">
              <a:latin typeface="+mj-lt"/>
              <a:cs typeface="Arial" charset="0"/>
            </a:endParaRPr>
          </a:p>
        </p:txBody>
      </p:sp>
      <p:sp>
        <p:nvSpPr>
          <p:cNvPr id="11" name="Content Placeholder 10"/>
          <p:cNvSpPr>
            <a:spLocks noGrp="1"/>
          </p:cNvSpPr>
          <p:nvPr>
            <p:ph sz="half" idx="2"/>
          </p:nvPr>
        </p:nvSpPr>
        <p:spPr>
          <a:xfrm>
            <a:off x="5029200" y="1447800"/>
            <a:ext cx="3429000" cy="4572000"/>
          </a:xfrm>
        </p:spPr>
        <p:txBody>
          <a:bodyPr/>
          <a:lstStyle/>
          <a:p>
            <a:pPr marL="0" indent="0">
              <a:lnSpc>
                <a:spcPct val="110000"/>
              </a:lnSpc>
              <a:spcBef>
                <a:spcPct val="40000"/>
              </a:spcBef>
              <a:buNone/>
            </a:pPr>
            <a:r>
              <a:rPr lang="en-US" sz="2000" b="1" dirty="0" smtClean="0">
                <a:solidFill>
                  <a:srgbClr val="FF0000"/>
                </a:solidFill>
                <a:ea typeface="ヒラギノ角ゴ Pro W3" charset="-128"/>
              </a:rPr>
              <a:t>Not </a:t>
            </a:r>
            <a:r>
              <a:rPr lang="en-US" sz="2000" b="1" dirty="0">
                <a:solidFill>
                  <a:srgbClr val="FF0000"/>
                </a:solidFill>
                <a:ea typeface="ヒラギノ角ゴ Pro W3" charset="-128"/>
              </a:rPr>
              <a:t>infectious </a:t>
            </a:r>
            <a:endParaRPr lang="en-US" sz="2000" b="1" dirty="0" smtClean="0">
              <a:solidFill>
                <a:srgbClr val="FF0000"/>
              </a:solidFill>
              <a:ea typeface="ヒラギノ角ゴ Pro W3" charset="-128"/>
            </a:endParaRPr>
          </a:p>
          <a:p>
            <a:pPr marL="0" indent="0">
              <a:lnSpc>
                <a:spcPct val="110000"/>
              </a:lnSpc>
              <a:spcBef>
                <a:spcPct val="40000"/>
              </a:spcBef>
              <a:buNone/>
            </a:pPr>
            <a:r>
              <a:rPr lang="en-US" sz="1600" b="1" dirty="0" smtClean="0">
                <a:solidFill>
                  <a:srgbClr val="FF0000"/>
                </a:solidFill>
                <a:ea typeface="ヒラギノ角ゴ Pro W3" charset="-128"/>
              </a:rPr>
              <a:t>(</a:t>
            </a:r>
            <a:r>
              <a:rPr lang="en-US" sz="1600" b="1" dirty="0">
                <a:solidFill>
                  <a:srgbClr val="FF0000"/>
                </a:solidFill>
                <a:ea typeface="ヒラギノ角ゴ Pro W3" charset="-128"/>
              </a:rPr>
              <a:t>unless visibly bloody)</a:t>
            </a:r>
          </a:p>
          <a:p>
            <a:pPr>
              <a:lnSpc>
                <a:spcPct val="110000"/>
              </a:lnSpc>
            </a:pPr>
            <a:r>
              <a:rPr lang="en-US" sz="1600" dirty="0">
                <a:solidFill>
                  <a:srgbClr val="FF0000"/>
                </a:solidFill>
                <a:cs typeface="Arial" charset="0"/>
              </a:rPr>
              <a:t>Urine</a:t>
            </a:r>
          </a:p>
          <a:p>
            <a:pPr>
              <a:lnSpc>
                <a:spcPct val="110000"/>
              </a:lnSpc>
            </a:pPr>
            <a:r>
              <a:rPr lang="en-US" sz="1600" dirty="0">
                <a:solidFill>
                  <a:srgbClr val="FF0000"/>
                </a:solidFill>
                <a:cs typeface="Arial" charset="0"/>
              </a:rPr>
              <a:t>Faeces</a:t>
            </a:r>
          </a:p>
          <a:p>
            <a:pPr>
              <a:lnSpc>
                <a:spcPct val="110000"/>
              </a:lnSpc>
            </a:pPr>
            <a:r>
              <a:rPr lang="en-US" sz="1600" dirty="0">
                <a:solidFill>
                  <a:srgbClr val="FF0000"/>
                </a:solidFill>
                <a:cs typeface="Arial" charset="0"/>
              </a:rPr>
              <a:t>nasal secretions</a:t>
            </a:r>
          </a:p>
          <a:p>
            <a:pPr>
              <a:lnSpc>
                <a:spcPct val="110000"/>
              </a:lnSpc>
            </a:pPr>
            <a:r>
              <a:rPr lang="en-US" sz="1600" dirty="0">
                <a:solidFill>
                  <a:srgbClr val="FF0000"/>
                </a:solidFill>
                <a:cs typeface="Arial" charset="0"/>
              </a:rPr>
              <a:t>saliva</a:t>
            </a:r>
          </a:p>
          <a:p>
            <a:pPr>
              <a:lnSpc>
                <a:spcPct val="110000"/>
              </a:lnSpc>
            </a:pPr>
            <a:r>
              <a:rPr lang="en-US" sz="1600" dirty="0">
                <a:solidFill>
                  <a:srgbClr val="FF0000"/>
                </a:solidFill>
                <a:cs typeface="Arial" charset="0"/>
              </a:rPr>
              <a:t>gastric fluid</a:t>
            </a:r>
          </a:p>
          <a:p>
            <a:pPr>
              <a:lnSpc>
                <a:spcPct val="110000"/>
              </a:lnSpc>
            </a:pPr>
            <a:r>
              <a:rPr lang="en-US" sz="1600" dirty="0">
                <a:solidFill>
                  <a:srgbClr val="FF0000"/>
                </a:solidFill>
                <a:cs typeface="Arial" charset="0"/>
              </a:rPr>
              <a:t>sputum</a:t>
            </a:r>
          </a:p>
          <a:p>
            <a:pPr>
              <a:lnSpc>
                <a:spcPct val="110000"/>
              </a:lnSpc>
            </a:pPr>
            <a:r>
              <a:rPr lang="en-US" sz="1600" dirty="0">
                <a:solidFill>
                  <a:srgbClr val="FF0000"/>
                </a:solidFill>
                <a:cs typeface="Arial" charset="0"/>
              </a:rPr>
              <a:t>tears</a:t>
            </a:r>
          </a:p>
          <a:p>
            <a:pPr>
              <a:lnSpc>
                <a:spcPct val="110000"/>
              </a:lnSpc>
            </a:pPr>
            <a:r>
              <a:rPr lang="en-US" sz="1600" dirty="0">
                <a:solidFill>
                  <a:srgbClr val="FF0000"/>
                </a:solidFill>
                <a:cs typeface="Arial" charset="0"/>
              </a:rPr>
              <a:t>sweat</a:t>
            </a:r>
            <a:endParaRPr lang="en-US" sz="2000" dirty="0">
              <a:solidFill>
                <a:srgbClr val="FF0000"/>
              </a:solidFill>
              <a:cs typeface="Arial" charset="0"/>
            </a:endParaRPr>
          </a:p>
          <a:p>
            <a:pPr marL="0" indent="0">
              <a:buNone/>
            </a:pPr>
            <a:endParaRPr lang="en-AU" dirty="0"/>
          </a:p>
        </p:txBody>
      </p:sp>
    </p:spTree>
    <p:extLst>
      <p:ext uri="{BB962C8B-B14F-4D97-AF65-F5344CB8AC3E}">
        <p14:creationId xmlns:p14="http://schemas.microsoft.com/office/powerpoint/2010/main" val="3550648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586456" y="5395119"/>
            <a:ext cx="2436198" cy="887390"/>
            <a:chOff x="1584" y="5328"/>
            <a:chExt cx="4176" cy="1764"/>
          </a:xfrm>
        </p:grpSpPr>
        <p:grpSp>
          <p:nvGrpSpPr>
            <p:cNvPr id="4" name="Group 3"/>
            <p:cNvGrpSpPr>
              <a:grpSpLocks/>
            </p:cNvGrpSpPr>
            <p:nvPr/>
          </p:nvGrpSpPr>
          <p:grpSpPr bwMode="auto">
            <a:xfrm>
              <a:off x="1584" y="6336"/>
              <a:ext cx="4176" cy="756"/>
              <a:chOff x="1584" y="5328"/>
              <a:chExt cx="4176" cy="756"/>
            </a:xfrm>
          </p:grpSpPr>
          <p:grpSp>
            <p:nvGrpSpPr>
              <p:cNvPr id="36" name="Group 4"/>
              <p:cNvGrpSpPr>
                <a:grpSpLocks/>
              </p:cNvGrpSpPr>
              <p:nvPr/>
            </p:nvGrpSpPr>
            <p:grpSpPr bwMode="auto">
              <a:xfrm>
                <a:off x="1584" y="5328"/>
                <a:ext cx="288" cy="756"/>
                <a:chOff x="1800" y="5148"/>
                <a:chExt cx="1392" cy="3492"/>
              </a:xfrm>
            </p:grpSpPr>
            <p:graphicFrame>
              <p:nvGraphicFramePr>
                <p:cNvPr id="64" name="Object 138"/>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78" name="Clip" r:id="rId4" imgW="1028160" imgH="2580840" progId="MS_ClipArt_Gallery.2">
                        <p:embed/>
                      </p:oleObj>
                    </mc:Choice>
                    <mc:Fallback>
                      <p:oleObj name="Clip" r:id="rId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 name="AutoShape 6"/>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37" name="Group 7"/>
              <p:cNvGrpSpPr>
                <a:grpSpLocks/>
              </p:cNvGrpSpPr>
              <p:nvPr/>
            </p:nvGrpSpPr>
            <p:grpSpPr bwMode="auto">
              <a:xfrm>
                <a:off x="2016" y="5328"/>
                <a:ext cx="288" cy="756"/>
                <a:chOff x="1800" y="5148"/>
                <a:chExt cx="1392" cy="3492"/>
              </a:xfrm>
            </p:grpSpPr>
            <p:graphicFrame>
              <p:nvGraphicFramePr>
                <p:cNvPr id="62" name="Object 137"/>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79" name="Clip" r:id="rId6" imgW="1028160" imgH="2580840" progId="MS_ClipArt_Gallery.2">
                        <p:embed/>
                      </p:oleObj>
                    </mc:Choice>
                    <mc:Fallback>
                      <p:oleObj name="Clip" r:id="rId6"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AutoShape 9"/>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38" name="Group 10"/>
              <p:cNvGrpSpPr>
                <a:grpSpLocks/>
              </p:cNvGrpSpPr>
              <p:nvPr/>
            </p:nvGrpSpPr>
            <p:grpSpPr bwMode="auto">
              <a:xfrm>
                <a:off x="2448" y="5328"/>
                <a:ext cx="288" cy="756"/>
                <a:chOff x="1800" y="5148"/>
                <a:chExt cx="1392" cy="3492"/>
              </a:xfrm>
            </p:grpSpPr>
            <p:graphicFrame>
              <p:nvGraphicFramePr>
                <p:cNvPr id="60" name="Object 136"/>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80" name="Clip" r:id="rId7" imgW="1028160" imgH="2580840" progId="MS_ClipArt_Gallery.2">
                        <p:embed/>
                      </p:oleObj>
                    </mc:Choice>
                    <mc:Fallback>
                      <p:oleObj name="Clip" r:id="rId7"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 name="AutoShape 12"/>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39" name="Group 13"/>
              <p:cNvGrpSpPr>
                <a:grpSpLocks/>
              </p:cNvGrpSpPr>
              <p:nvPr/>
            </p:nvGrpSpPr>
            <p:grpSpPr bwMode="auto">
              <a:xfrm>
                <a:off x="2880" y="5328"/>
                <a:ext cx="288" cy="756"/>
                <a:chOff x="1800" y="5148"/>
                <a:chExt cx="1392" cy="3492"/>
              </a:xfrm>
            </p:grpSpPr>
            <p:graphicFrame>
              <p:nvGraphicFramePr>
                <p:cNvPr id="58" name="Object 135"/>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81" name="Clip" r:id="rId8" imgW="1028160" imgH="2580840" progId="MS_ClipArt_Gallery.2">
                        <p:embed/>
                      </p:oleObj>
                    </mc:Choice>
                    <mc:Fallback>
                      <p:oleObj name="Clip" r:id="rId8"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 name="AutoShape 15"/>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40" name="Group 16"/>
              <p:cNvGrpSpPr>
                <a:grpSpLocks/>
              </p:cNvGrpSpPr>
              <p:nvPr/>
            </p:nvGrpSpPr>
            <p:grpSpPr bwMode="auto">
              <a:xfrm>
                <a:off x="3312" y="5328"/>
                <a:ext cx="288" cy="756"/>
                <a:chOff x="1800" y="5148"/>
                <a:chExt cx="1392" cy="3492"/>
              </a:xfrm>
            </p:grpSpPr>
            <p:graphicFrame>
              <p:nvGraphicFramePr>
                <p:cNvPr id="56" name="Object 134"/>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82" name="Clip" r:id="rId9" imgW="1028160" imgH="2580840" progId="MS_ClipArt_Gallery.2">
                        <p:embed/>
                      </p:oleObj>
                    </mc:Choice>
                    <mc:Fallback>
                      <p:oleObj name="Clip" r:id="rId9"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AutoShape 18"/>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41" name="Group 19"/>
              <p:cNvGrpSpPr>
                <a:grpSpLocks/>
              </p:cNvGrpSpPr>
              <p:nvPr/>
            </p:nvGrpSpPr>
            <p:grpSpPr bwMode="auto">
              <a:xfrm>
                <a:off x="3744" y="5328"/>
                <a:ext cx="288" cy="756"/>
                <a:chOff x="1800" y="5148"/>
                <a:chExt cx="1392" cy="3492"/>
              </a:xfrm>
            </p:grpSpPr>
            <p:graphicFrame>
              <p:nvGraphicFramePr>
                <p:cNvPr id="54" name="Object 133"/>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83" name="Clip" r:id="rId10" imgW="1028160" imgH="2580840" progId="MS_ClipArt_Gallery.2">
                        <p:embed/>
                      </p:oleObj>
                    </mc:Choice>
                    <mc:Fallback>
                      <p:oleObj name="Clip" r:id="rId10"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 name="AutoShape 21"/>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42" name="Group 22"/>
              <p:cNvGrpSpPr>
                <a:grpSpLocks/>
              </p:cNvGrpSpPr>
              <p:nvPr/>
            </p:nvGrpSpPr>
            <p:grpSpPr bwMode="auto">
              <a:xfrm>
                <a:off x="4176" y="5328"/>
                <a:ext cx="288" cy="756"/>
                <a:chOff x="1800" y="5148"/>
                <a:chExt cx="1392" cy="3492"/>
              </a:xfrm>
            </p:grpSpPr>
            <p:graphicFrame>
              <p:nvGraphicFramePr>
                <p:cNvPr id="52" name="Object 132"/>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84" name="Clip" r:id="rId11" imgW="1028160" imgH="2580840" progId="MS_ClipArt_Gallery.2">
                        <p:embed/>
                      </p:oleObj>
                    </mc:Choice>
                    <mc:Fallback>
                      <p:oleObj name="Clip" r:id="rId11"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AutoShape 24"/>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43" name="Group 25"/>
              <p:cNvGrpSpPr>
                <a:grpSpLocks/>
              </p:cNvGrpSpPr>
              <p:nvPr/>
            </p:nvGrpSpPr>
            <p:grpSpPr bwMode="auto">
              <a:xfrm>
                <a:off x="4608" y="5328"/>
                <a:ext cx="288" cy="756"/>
                <a:chOff x="1800" y="5148"/>
                <a:chExt cx="1392" cy="3492"/>
              </a:xfrm>
            </p:grpSpPr>
            <p:graphicFrame>
              <p:nvGraphicFramePr>
                <p:cNvPr id="50" name="Object 131"/>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85" name="Clip" r:id="rId12" imgW="1028160" imgH="2580840" progId="MS_ClipArt_Gallery.2">
                        <p:embed/>
                      </p:oleObj>
                    </mc:Choice>
                    <mc:Fallback>
                      <p:oleObj name="Clip" r:id="rId12"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 name="AutoShape 27"/>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44" name="Group 28"/>
              <p:cNvGrpSpPr>
                <a:grpSpLocks/>
              </p:cNvGrpSpPr>
              <p:nvPr/>
            </p:nvGrpSpPr>
            <p:grpSpPr bwMode="auto">
              <a:xfrm>
                <a:off x="5472" y="5328"/>
                <a:ext cx="288" cy="756"/>
                <a:chOff x="1800" y="5148"/>
                <a:chExt cx="1392" cy="3492"/>
              </a:xfrm>
            </p:grpSpPr>
            <p:graphicFrame>
              <p:nvGraphicFramePr>
                <p:cNvPr id="48" name="Object 130"/>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86" name="Clip" r:id="rId13" imgW="1028160" imgH="2580840" progId="MS_ClipArt_Gallery.2">
                        <p:embed/>
                      </p:oleObj>
                    </mc:Choice>
                    <mc:Fallback>
                      <p:oleObj name="Clip" r:id="rId13"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AutoShape 30"/>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45" name="Group 31"/>
              <p:cNvGrpSpPr>
                <a:grpSpLocks/>
              </p:cNvGrpSpPr>
              <p:nvPr/>
            </p:nvGrpSpPr>
            <p:grpSpPr bwMode="auto">
              <a:xfrm>
                <a:off x="5040" y="5328"/>
                <a:ext cx="288" cy="756"/>
                <a:chOff x="1800" y="5148"/>
                <a:chExt cx="1392" cy="3492"/>
              </a:xfrm>
            </p:grpSpPr>
            <p:graphicFrame>
              <p:nvGraphicFramePr>
                <p:cNvPr id="46" name="Object 129"/>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87" name="Clip" r:id="rId14" imgW="1028160" imgH="2580840" progId="MS_ClipArt_Gallery.2">
                        <p:embed/>
                      </p:oleObj>
                    </mc:Choice>
                    <mc:Fallback>
                      <p:oleObj name="Clip" r:id="rId1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AutoShape 33"/>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grpSp>
          <p:nvGrpSpPr>
            <p:cNvPr id="5" name="Group 34"/>
            <p:cNvGrpSpPr>
              <a:grpSpLocks/>
            </p:cNvGrpSpPr>
            <p:nvPr/>
          </p:nvGrpSpPr>
          <p:grpSpPr bwMode="auto">
            <a:xfrm>
              <a:off x="1584" y="5328"/>
              <a:ext cx="4176" cy="756"/>
              <a:chOff x="1584" y="5328"/>
              <a:chExt cx="4176" cy="756"/>
            </a:xfrm>
          </p:grpSpPr>
          <p:grpSp>
            <p:nvGrpSpPr>
              <p:cNvPr id="6" name="Group 35"/>
              <p:cNvGrpSpPr>
                <a:grpSpLocks/>
              </p:cNvGrpSpPr>
              <p:nvPr/>
            </p:nvGrpSpPr>
            <p:grpSpPr bwMode="auto">
              <a:xfrm>
                <a:off x="1584" y="5328"/>
                <a:ext cx="288" cy="756"/>
                <a:chOff x="1800" y="5148"/>
                <a:chExt cx="1392" cy="3492"/>
              </a:xfrm>
            </p:grpSpPr>
            <p:graphicFrame>
              <p:nvGraphicFramePr>
                <p:cNvPr id="34" name="Object 128"/>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88" name="Clip" r:id="rId15" imgW="1028160" imgH="2580840" progId="MS_ClipArt_Gallery.2">
                        <p:embed/>
                      </p:oleObj>
                    </mc:Choice>
                    <mc:Fallback>
                      <p:oleObj name="Clip" r:id="rId15"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AutoShape 37"/>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7" name="Group 38"/>
              <p:cNvGrpSpPr>
                <a:grpSpLocks/>
              </p:cNvGrpSpPr>
              <p:nvPr/>
            </p:nvGrpSpPr>
            <p:grpSpPr bwMode="auto">
              <a:xfrm>
                <a:off x="2016" y="5328"/>
                <a:ext cx="288" cy="756"/>
                <a:chOff x="1800" y="5148"/>
                <a:chExt cx="1392" cy="3492"/>
              </a:xfrm>
            </p:grpSpPr>
            <p:graphicFrame>
              <p:nvGraphicFramePr>
                <p:cNvPr id="32" name="Object 127"/>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89" name="Clip" r:id="rId16" imgW="1028160" imgH="2580840" progId="MS_ClipArt_Gallery.2">
                        <p:embed/>
                      </p:oleObj>
                    </mc:Choice>
                    <mc:Fallback>
                      <p:oleObj name="Clip" r:id="rId16"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AutoShape 40"/>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8" name="Group 41"/>
              <p:cNvGrpSpPr>
                <a:grpSpLocks/>
              </p:cNvGrpSpPr>
              <p:nvPr/>
            </p:nvGrpSpPr>
            <p:grpSpPr bwMode="auto">
              <a:xfrm>
                <a:off x="2448" y="5328"/>
                <a:ext cx="288" cy="756"/>
                <a:chOff x="1800" y="5148"/>
                <a:chExt cx="1392" cy="3492"/>
              </a:xfrm>
            </p:grpSpPr>
            <p:graphicFrame>
              <p:nvGraphicFramePr>
                <p:cNvPr id="30" name="Object 126"/>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90" name="Clip" r:id="rId17" imgW="1028160" imgH="2580840" progId="MS_ClipArt_Gallery.2">
                        <p:embed/>
                      </p:oleObj>
                    </mc:Choice>
                    <mc:Fallback>
                      <p:oleObj name="Clip" r:id="rId17"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AutoShape 43"/>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9" name="Group 44"/>
              <p:cNvGrpSpPr>
                <a:grpSpLocks/>
              </p:cNvGrpSpPr>
              <p:nvPr/>
            </p:nvGrpSpPr>
            <p:grpSpPr bwMode="auto">
              <a:xfrm>
                <a:off x="2880" y="5328"/>
                <a:ext cx="288" cy="756"/>
                <a:chOff x="1800" y="5148"/>
                <a:chExt cx="1392" cy="3492"/>
              </a:xfrm>
            </p:grpSpPr>
            <p:graphicFrame>
              <p:nvGraphicFramePr>
                <p:cNvPr id="28" name="Object 125"/>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91" name="Clip" r:id="rId18" imgW="1028160" imgH="2580840" progId="MS_ClipArt_Gallery.2">
                        <p:embed/>
                      </p:oleObj>
                    </mc:Choice>
                    <mc:Fallback>
                      <p:oleObj name="Clip" r:id="rId18"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AutoShape 46"/>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0" name="Group 47"/>
              <p:cNvGrpSpPr>
                <a:grpSpLocks/>
              </p:cNvGrpSpPr>
              <p:nvPr/>
            </p:nvGrpSpPr>
            <p:grpSpPr bwMode="auto">
              <a:xfrm>
                <a:off x="3312" y="5328"/>
                <a:ext cx="288" cy="756"/>
                <a:chOff x="1800" y="5148"/>
                <a:chExt cx="1392" cy="3492"/>
              </a:xfrm>
            </p:grpSpPr>
            <p:graphicFrame>
              <p:nvGraphicFramePr>
                <p:cNvPr id="26" name="Object 124"/>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92" name="Clip" r:id="rId19" imgW="1028160" imgH="2580840" progId="MS_ClipArt_Gallery.2">
                        <p:embed/>
                      </p:oleObj>
                    </mc:Choice>
                    <mc:Fallback>
                      <p:oleObj name="Clip" r:id="rId19"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utoShape 49"/>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1" name="Group 50"/>
              <p:cNvGrpSpPr>
                <a:grpSpLocks/>
              </p:cNvGrpSpPr>
              <p:nvPr/>
            </p:nvGrpSpPr>
            <p:grpSpPr bwMode="auto">
              <a:xfrm>
                <a:off x="3744" y="5328"/>
                <a:ext cx="288" cy="756"/>
                <a:chOff x="1800" y="5148"/>
                <a:chExt cx="1392" cy="3492"/>
              </a:xfrm>
            </p:grpSpPr>
            <p:graphicFrame>
              <p:nvGraphicFramePr>
                <p:cNvPr id="24" name="Object 123"/>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93" name="Clip" r:id="rId20" imgW="1028160" imgH="2580840" progId="MS_ClipArt_Gallery.2">
                        <p:embed/>
                      </p:oleObj>
                    </mc:Choice>
                    <mc:Fallback>
                      <p:oleObj name="Clip" r:id="rId20"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AutoShape 52"/>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2" name="Group 53"/>
              <p:cNvGrpSpPr>
                <a:grpSpLocks/>
              </p:cNvGrpSpPr>
              <p:nvPr/>
            </p:nvGrpSpPr>
            <p:grpSpPr bwMode="auto">
              <a:xfrm>
                <a:off x="4176" y="5328"/>
                <a:ext cx="288" cy="756"/>
                <a:chOff x="1800" y="5148"/>
                <a:chExt cx="1392" cy="3492"/>
              </a:xfrm>
            </p:grpSpPr>
            <p:graphicFrame>
              <p:nvGraphicFramePr>
                <p:cNvPr id="22" name="Object 122"/>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94" name="Clip" r:id="rId21" imgW="1028160" imgH="2580840" progId="MS_ClipArt_Gallery.2">
                        <p:embed/>
                      </p:oleObj>
                    </mc:Choice>
                    <mc:Fallback>
                      <p:oleObj name="Clip" r:id="rId21"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AutoShape 55"/>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3" name="Group 56"/>
              <p:cNvGrpSpPr>
                <a:grpSpLocks/>
              </p:cNvGrpSpPr>
              <p:nvPr/>
            </p:nvGrpSpPr>
            <p:grpSpPr bwMode="auto">
              <a:xfrm>
                <a:off x="4608" y="5328"/>
                <a:ext cx="288" cy="756"/>
                <a:chOff x="1800" y="5148"/>
                <a:chExt cx="1392" cy="3492"/>
              </a:xfrm>
            </p:grpSpPr>
            <p:graphicFrame>
              <p:nvGraphicFramePr>
                <p:cNvPr id="20" name="Object 121"/>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95" name="Clip" r:id="rId22" imgW="1028160" imgH="2580840" progId="MS_ClipArt_Gallery.2">
                        <p:embed/>
                      </p:oleObj>
                    </mc:Choice>
                    <mc:Fallback>
                      <p:oleObj name="Clip" r:id="rId22"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58"/>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4" name="Group 59"/>
              <p:cNvGrpSpPr>
                <a:grpSpLocks/>
              </p:cNvGrpSpPr>
              <p:nvPr/>
            </p:nvGrpSpPr>
            <p:grpSpPr bwMode="auto">
              <a:xfrm>
                <a:off x="5472" y="5328"/>
                <a:ext cx="288" cy="756"/>
                <a:chOff x="1800" y="5148"/>
                <a:chExt cx="1392" cy="3492"/>
              </a:xfrm>
            </p:grpSpPr>
            <p:graphicFrame>
              <p:nvGraphicFramePr>
                <p:cNvPr id="18" name="Object 120"/>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96" name="Clip" r:id="rId23" imgW="1028160" imgH="2580840" progId="MS_ClipArt_Gallery.2">
                        <p:embed/>
                      </p:oleObj>
                    </mc:Choice>
                    <mc:Fallback>
                      <p:oleObj name="Clip" r:id="rId23"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utoShape 61"/>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5" name="Group 62"/>
              <p:cNvGrpSpPr>
                <a:grpSpLocks/>
              </p:cNvGrpSpPr>
              <p:nvPr/>
            </p:nvGrpSpPr>
            <p:grpSpPr bwMode="auto">
              <a:xfrm>
                <a:off x="5040" y="5328"/>
                <a:ext cx="288" cy="756"/>
                <a:chOff x="1800" y="5148"/>
                <a:chExt cx="1392" cy="3492"/>
              </a:xfrm>
            </p:grpSpPr>
            <p:graphicFrame>
              <p:nvGraphicFramePr>
                <p:cNvPr id="16" name="Object 119"/>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97" name="Clip" r:id="rId24" imgW="1028160" imgH="2580840" progId="MS_ClipArt_Gallery.2">
                        <p:embed/>
                      </p:oleObj>
                    </mc:Choice>
                    <mc:Fallback>
                      <p:oleObj name="Clip" r:id="rId2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AutoShape 64"/>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grpSp>
      <p:grpSp>
        <p:nvGrpSpPr>
          <p:cNvPr id="66" name="Group 65"/>
          <p:cNvGrpSpPr>
            <a:grpSpLocks/>
          </p:cNvGrpSpPr>
          <p:nvPr/>
        </p:nvGrpSpPr>
        <p:grpSpPr bwMode="auto">
          <a:xfrm>
            <a:off x="558215" y="3021806"/>
            <a:ext cx="2473340" cy="822303"/>
            <a:chOff x="1584" y="5328"/>
            <a:chExt cx="4176" cy="1764"/>
          </a:xfrm>
        </p:grpSpPr>
        <p:grpSp>
          <p:nvGrpSpPr>
            <p:cNvPr id="67" name="Group 66"/>
            <p:cNvGrpSpPr>
              <a:grpSpLocks/>
            </p:cNvGrpSpPr>
            <p:nvPr/>
          </p:nvGrpSpPr>
          <p:grpSpPr bwMode="auto">
            <a:xfrm>
              <a:off x="1584" y="6336"/>
              <a:ext cx="4176" cy="756"/>
              <a:chOff x="1584" y="5328"/>
              <a:chExt cx="4176" cy="756"/>
            </a:xfrm>
          </p:grpSpPr>
          <p:grpSp>
            <p:nvGrpSpPr>
              <p:cNvPr id="99" name="Group 67"/>
              <p:cNvGrpSpPr>
                <a:grpSpLocks/>
              </p:cNvGrpSpPr>
              <p:nvPr/>
            </p:nvGrpSpPr>
            <p:grpSpPr bwMode="auto">
              <a:xfrm>
                <a:off x="1584" y="5328"/>
                <a:ext cx="288" cy="756"/>
                <a:chOff x="1800" y="5148"/>
                <a:chExt cx="1392" cy="3492"/>
              </a:xfrm>
            </p:grpSpPr>
            <p:graphicFrame>
              <p:nvGraphicFramePr>
                <p:cNvPr id="127" name="Object 118"/>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98" name="Clip" r:id="rId25" imgW="1028160" imgH="2580840" progId="MS_ClipArt_Gallery.2">
                        <p:embed/>
                      </p:oleObj>
                    </mc:Choice>
                    <mc:Fallback>
                      <p:oleObj name="Clip" r:id="rId25"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8" name="AutoShape 69"/>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00" name="Group 70"/>
              <p:cNvGrpSpPr>
                <a:grpSpLocks/>
              </p:cNvGrpSpPr>
              <p:nvPr/>
            </p:nvGrpSpPr>
            <p:grpSpPr bwMode="auto">
              <a:xfrm>
                <a:off x="2016" y="5328"/>
                <a:ext cx="288" cy="756"/>
                <a:chOff x="1800" y="5148"/>
                <a:chExt cx="1392" cy="3492"/>
              </a:xfrm>
            </p:grpSpPr>
            <p:graphicFrame>
              <p:nvGraphicFramePr>
                <p:cNvPr id="125" name="Object 117"/>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799" name="Clip" r:id="rId26" imgW="1028160" imgH="2580840" progId="MS_ClipArt_Gallery.2">
                        <p:embed/>
                      </p:oleObj>
                    </mc:Choice>
                    <mc:Fallback>
                      <p:oleObj name="Clip" r:id="rId26"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 name="AutoShape 72"/>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01" name="Group 73"/>
              <p:cNvGrpSpPr>
                <a:grpSpLocks/>
              </p:cNvGrpSpPr>
              <p:nvPr/>
            </p:nvGrpSpPr>
            <p:grpSpPr bwMode="auto">
              <a:xfrm>
                <a:off x="2448" y="5328"/>
                <a:ext cx="288" cy="756"/>
                <a:chOff x="1800" y="5148"/>
                <a:chExt cx="1392" cy="3492"/>
              </a:xfrm>
            </p:grpSpPr>
            <p:graphicFrame>
              <p:nvGraphicFramePr>
                <p:cNvPr id="123" name="Object 116"/>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00" name="Clip" r:id="rId27" imgW="1028160" imgH="2580840" progId="MS_ClipArt_Gallery.2">
                        <p:embed/>
                      </p:oleObj>
                    </mc:Choice>
                    <mc:Fallback>
                      <p:oleObj name="Clip" r:id="rId27"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 name="AutoShape 75"/>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02" name="Group 76"/>
              <p:cNvGrpSpPr>
                <a:grpSpLocks/>
              </p:cNvGrpSpPr>
              <p:nvPr/>
            </p:nvGrpSpPr>
            <p:grpSpPr bwMode="auto">
              <a:xfrm>
                <a:off x="2880" y="5328"/>
                <a:ext cx="288" cy="756"/>
                <a:chOff x="1800" y="5148"/>
                <a:chExt cx="1392" cy="3492"/>
              </a:xfrm>
            </p:grpSpPr>
            <p:graphicFrame>
              <p:nvGraphicFramePr>
                <p:cNvPr id="121" name="Object 115"/>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01" name="Clip" r:id="rId28" imgW="1028160" imgH="2580840" progId="MS_ClipArt_Gallery.2">
                        <p:embed/>
                      </p:oleObj>
                    </mc:Choice>
                    <mc:Fallback>
                      <p:oleObj name="Clip" r:id="rId28"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 name="AutoShape 78"/>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03" name="Group 79"/>
              <p:cNvGrpSpPr>
                <a:grpSpLocks/>
              </p:cNvGrpSpPr>
              <p:nvPr/>
            </p:nvGrpSpPr>
            <p:grpSpPr bwMode="auto">
              <a:xfrm>
                <a:off x="3312" y="5328"/>
                <a:ext cx="288" cy="756"/>
                <a:chOff x="1800" y="5148"/>
                <a:chExt cx="1392" cy="3492"/>
              </a:xfrm>
            </p:grpSpPr>
            <p:graphicFrame>
              <p:nvGraphicFramePr>
                <p:cNvPr id="119" name="Object 114"/>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02" name="Clip" r:id="rId29" imgW="1028160" imgH="2580840" progId="MS_ClipArt_Gallery.2">
                        <p:embed/>
                      </p:oleObj>
                    </mc:Choice>
                    <mc:Fallback>
                      <p:oleObj name="Clip" r:id="rId29"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 name="AutoShape 81"/>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04" name="Group 82"/>
              <p:cNvGrpSpPr>
                <a:grpSpLocks/>
              </p:cNvGrpSpPr>
              <p:nvPr/>
            </p:nvGrpSpPr>
            <p:grpSpPr bwMode="auto">
              <a:xfrm>
                <a:off x="3744" y="5328"/>
                <a:ext cx="288" cy="756"/>
                <a:chOff x="1800" y="5148"/>
                <a:chExt cx="1392" cy="3492"/>
              </a:xfrm>
            </p:grpSpPr>
            <p:graphicFrame>
              <p:nvGraphicFramePr>
                <p:cNvPr id="117" name="Object 113"/>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03" name="Clip" r:id="rId30" imgW="1028160" imgH="2580840" progId="MS_ClipArt_Gallery.2">
                        <p:embed/>
                      </p:oleObj>
                    </mc:Choice>
                    <mc:Fallback>
                      <p:oleObj name="Clip" r:id="rId30"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 name="AutoShape 84"/>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05" name="Group 85"/>
              <p:cNvGrpSpPr>
                <a:grpSpLocks/>
              </p:cNvGrpSpPr>
              <p:nvPr/>
            </p:nvGrpSpPr>
            <p:grpSpPr bwMode="auto">
              <a:xfrm>
                <a:off x="4176" y="5328"/>
                <a:ext cx="288" cy="756"/>
                <a:chOff x="1800" y="5148"/>
                <a:chExt cx="1392" cy="3492"/>
              </a:xfrm>
            </p:grpSpPr>
            <p:graphicFrame>
              <p:nvGraphicFramePr>
                <p:cNvPr id="115" name="Object 112"/>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04" name="Clip" r:id="rId31" imgW="1028160" imgH="2580840" progId="MS_ClipArt_Gallery.2">
                        <p:embed/>
                      </p:oleObj>
                    </mc:Choice>
                    <mc:Fallback>
                      <p:oleObj name="Clip" r:id="rId31"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 name="AutoShape 87"/>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06" name="Group 88"/>
              <p:cNvGrpSpPr>
                <a:grpSpLocks/>
              </p:cNvGrpSpPr>
              <p:nvPr/>
            </p:nvGrpSpPr>
            <p:grpSpPr bwMode="auto">
              <a:xfrm>
                <a:off x="4608" y="5328"/>
                <a:ext cx="288" cy="756"/>
                <a:chOff x="1800" y="5148"/>
                <a:chExt cx="1392" cy="3492"/>
              </a:xfrm>
            </p:grpSpPr>
            <p:graphicFrame>
              <p:nvGraphicFramePr>
                <p:cNvPr id="113" name="Object 111"/>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05" name="Clip" r:id="rId32" imgW="1028160" imgH="2580840" progId="MS_ClipArt_Gallery.2">
                        <p:embed/>
                      </p:oleObj>
                    </mc:Choice>
                    <mc:Fallback>
                      <p:oleObj name="Clip" r:id="rId32"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 name="AutoShape 90"/>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07" name="Group 91"/>
              <p:cNvGrpSpPr>
                <a:grpSpLocks/>
              </p:cNvGrpSpPr>
              <p:nvPr/>
            </p:nvGrpSpPr>
            <p:grpSpPr bwMode="auto">
              <a:xfrm>
                <a:off x="5472" y="5328"/>
                <a:ext cx="288" cy="756"/>
                <a:chOff x="1800" y="5148"/>
                <a:chExt cx="1392" cy="3492"/>
              </a:xfrm>
            </p:grpSpPr>
            <p:graphicFrame>
              <p:nvGraphicFramePr>
                <p:cNvPr id="111" name="Object 110"/>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06" name="Clip" r:id="rId33" imgW="1028160" imgH="2580840" progId="MS_ClipArt_Gallery.2">
                        <p:embed/>
                      </p:oleObj>
                    </mc:Choice>
                    <mc:Fallback>
                      <p:oleObj name="Clip" r:id="rId33"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 name="AutoShape 93"/>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08" name="Group 94"/>
              <p:cNvGrpSpPr>
                <a:grpSpLocks/>
              </p:cNvGrpSpPr>
              <p:nvPr/>
            </p:nvGrpSpPr>
            <p:grpSpPr bwMode="auto">
              <a:xfrm>
                <a:off x="5040" y="5328"/>
                <a:ext cx="288" cy="756"/>
                <a:chOff x="1800" y="5148"/>
                <a:chExt cx="1392" cy="3492"/>
              </a:xfrm>
            </p:grpSpPr>
            <p:graphicFrame>
              <p:nvGraphicFramePr>
                <p:cNvPr id="109" name="Object 109"/>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07" name="Clip" r:id="rId34" imgW="1028160" imgH="2580840" progId="MS_ClipArt_Gallery.2">
                        <p:embed/>
                      </p:oleObj>
                    </mc:Choice>
                    <mc:Fallback>
                      <p:oleObj name="Clip" r:id="rId3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 name="AutoShape 96"/>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grpSp>
          <p:nvGrpSpPr>
            <p:cNvPr id="68" name="Group 97"/>
            <p:cNvGrpSpPr>
              <a:grpSpLocks/>
            </p:cNvGrpSpPr>
            <p:nvPr/>
          </p:nvGrpSpPr>
          <p:grpSpPr bwMode="auto">
            <a:xfrm>
              <a:off x="1584" y="5328"/>
              <a:ext cx="4176" cy="756"/>
              <a:chOff x="1584" y="5328"/>
              <a:chExt cx="4176" cy="756"/>
            </a:xfrm>
          </p:grpSpPr>
          <p:grpSp>
            <p:nvGrpSpPr>
              <p:cNvPr id="69" name="Group 98"/>
              <p:cNvGrpSpPr>
                <a:grpSpLocks/>
              </p:cNvGrpSpPr>
              <p:nvPr/>
            </p:nvGrpSpPr>
            <p:grpSpPr bwMode="auto">
              <a:xfrm>
                <a:off x="1584" y="5328"/>
                <a:ext cx="288" cy="756"/>
                <a:chOff x="1800" y="5148"/>
                <a:chExt cx="1392" cy="3492"/>
              </a:xfrm>
            </p:grpSpPr>
            <p:graphicFrame>
              <p:nvGraphicFramePr>
                <p:cNvPr id="97" name="Object 108"/>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08" name="Clip" r:id="rId35" imgW="1028160" imgH="2580840" progId="MS_ClipArt_Gallery.2">
                        <p:embed/>
                      </p:oleObj>
                    </mc:Choice>
                    <mc:Fallback>
                      <p:oleObj name="Clip" r:id="rId35"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 name="AutoShape 100"/>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70" name="Group 101"/>
              <p:cNvGrpSpPr>
                <a:grpSpLocks/>
              </p:cNvGrpSpPr>
              <p:nvPr/>
            </p:nvGrpSpPr>
            <p:grpSpPr bwMode="auto">
              <a:xfrm>
                <a:off x="2016" y="5328"/>
                <a:ext cx="288" cy="756"/>
                <a:chOff x="1800" y="5148"/>
                <a:chExt cx="1392" cy="3492"/>
              </a:xfrm>
            </p:grpSpPr>
            <p:graphicFrame>
              <p:nvGraphicFramePr>
                <p:cNvPr id="95" name="Object 107"/>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09" name="Clip" r:id="rId36" imgW="1028160" imgH="2580840" progId="MS_ClipArt_Gallery.2">
                        <p:embed/>
                      </p:oleObj>
                    </mc:Choice>
                    <mc:Fallback>
                      <p:oleObj name="Clip" r:id="rId36"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 name="AutoShape 103"/>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71" name="Group 104"/>
              <p:cNvGrpSpPr>
                <a:grpSpLocks/>
              </p:cNvGrpSpPr>
              <p:nvPr/>
            </p:nvGrpSpPr>
            <p:grpSpPr bwMode="auto">
              <a:xfrm>
                <a:off x="2448" y="5328"/>
                <a:ext cx="288" cy="756"/>
                <a:chOff x="1800" y="5148"/>
                <a:chExt cx="1392" cy="3492"/>
              </a:xfrm>
            </p:grpSpPr>
            <p:graphicFrame>
              <p:nvGraphicFramePr>
                <p:cNvPr id="93" name="Object 106"/>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10" name="Clip" r:id="rId37" imgW="1028160" imgH="2580840" progId="MS_ClipArt_Gallery.2">
                        <p:embed/>
                      </p:oleObj>
                    </mc:Choice>
                    <mc:Fallback>
                      <p:oleObj name="Clip" r:id="rId37"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 name="AutoShape 106"/>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72" name="Group 107"/>
              <p:cNvGrpSpPr>
                <a:grpSpLocks/>
              </p:cNvGrpSpPr>
              <p:nvPr/>
            </p:nvGrpSpPr>
            <p:grpSpPr bwMode="auto">
              <a:xfrm>
                <a:off x="2880" y="5328"/>
                <a:ext cx="288" cy="756"/>
                <a:chOff x="1800" y="5148"/>
                <a:chExt cx="1392" cy="3492"/>
              </a:xfrm>
            </p:grpSpPr>
            <p:graphicFrame>
              <p:nvGraphicFramePr>
                <p:cNvPr id="91" name="Object 105"/>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11" name="Clip" r:id="rId38" imgW="1028160" imgH="2580840" progId="MS_ClipArt_Gallery.2">
                        <p:embed/>
                      </p:oleObj>
                    </mc:Choice>
                    <mc:Fallback>
                      <p:oleObj name="Clip" r:id="rId38"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 name="AutoShape 109"/>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73" name="Group 110"/>
              <p:cNvGrpSpPr>
                <a:grpSpLocks/>
              </p:cNvGrpSpPr>
              <p:nvPr/>
            </p:nvGrpSpPr>
            <p:grpSpPr bwMode="auto">
              <a:xfrm>
                <a:off x="3312" y="5328"/>
                <a:ext cx="288" cy="756"/>
                <a:chOff x="1800" y="5148"/>
                <a:chExt cx="1392" cy="3492"/>
              </a:xfrm>
            </p:grpSpPr>
            <p:graphicFrame>
              <p:nvGraphicFramePr>
                <p:cNvPr id="89" name="Object 104"/>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12" name="Clip" r:id="rId39" imgW="1028160" imgH="2580840" progId="MS_ClipArt_Gallery.2">
                        <p:embed/>
                      </p:oleObj>
                    </mc:Choice>
                    <mc:Fallback>
                      <p:oleObj name="Clip" r:id="rId39"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 name="AutoShape 112"/>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74" name="Group 113"/>
              <p:cNvGrpSpPr>
                <a:grpSpLocks/>
              </p:cNvGrpSpPr>
              <p:nvPr/>
            </p:nvGrpSpPr>
            <p:grpSpPr bwMode="auto">
              <a:xfrm>
                <a:off x="3744" y="5328"/>
                <a:ext cx="288" cy="756"/>
                <a:chOff x="1800" y="5148"/>
                <a:chExt cx="1392" cy="3492"/>
              </a:xfrm>
            </p:grpSpPr>
            <p:graphicFrame>
              <p:nvGraphicFramePr>
                <p:cNvPr id="87" name="Object 103"/>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13" name="Clip" r:id="rId40" imgW="1028160" imgH="2580840" progId="MS_ClipArt_Gallery.2">
                        <p:embed/>
                      </p:oleObj>
                    </mc:Choice>
                    <mc:Fallback>
                      <p:oleObj name="Clip" r:id="rId40"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 name="AutoShape 115"/>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75" name="Group 116"/>
              <p:cNvGrpSpPr>
                <a:grpSpLocks/>
              </p:cNvGrpSpPr>
              <p:nvPr/>
            </p:nvGrpSpPr>
            <p:grpSpPr bwMode="auto">
              <a:xfrm>
                <a:off x="4176" y="5328"/>
                <a:ext cx="288" cy="756"/>
                <a:chOff x="1800" y="5148"/>
                <a:chExt cx="1392" cy="3492"/>
              </a:xfrm>
            </p:grpSpPr>
            <p:graphicFrame>
              <p:nvGraphicFramePr>
                <p:cNvPr id="85" name="Object 102"/>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14" name="Clip" r:id="rId41" imgW="1028160" imgH="2580840" progId="MS_ClipArt_Gallery.2">
                        <p:embed/>
                      </p:oleObj>
                    </mc:Choice>
                    <mc:Fallback>
                      <p:oleObj name="Clip" r:id="rId41"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 name="AutoShape 118"/>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76" name="Group 119"/>
              <p:cNvGrpSpPr>
                <a:grpSpLocks/>
              </p:cNvGrpSpPr>
              <p:nvPr/>
            </p:nvGrpSpPr>
            <p:grpSpPr bwMode="auto">
              <a:xfrm>
                <a:off x="4608" y="5328"/>
                <a:ext cx="288" cy="756"/>
                <a:chOff x="1800" y="5148"/>
                <a:chExt cx="1392" cy="3492"/>
              </a:xfrm>
            </p:grpSpPr>
            <p:graphicFrame>
              <p:nvGraphicFramePr>
                <p:cNvPr id="83" name="Object 101"/>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15" name="Clip" r:id="rId42" imgW="1028160" imgH="2580840" progId="MS_ClipArt_Gallery.2">
                        <p:embed/>
                      </p:oleObj>
                    </mc:Choice>
                    <mc:Fallback>
                      <p:oleObj name="Clip" r:id="rId42"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 name="AutoShape 121"/>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77" name="Group 122"/>
              <p:cNvGrpSpPr>
                <a:grpSpLocks/>
              </p:cNvGrpSpPr>
              <p:nvPr/>
            </p:nvGrpSpPr>
            <p:grpSpPr bwMode="auto">
              <a:xfrm>
                <a:off x="5472" y="5328"/>
                <a:ext cx="288" cy="756"/>
                <a:chOff x="1800" y="5148"/>
                <a:chExt cx="1392" cy="3492"/>
              </a:xfrm>
            </p:grpSpPr>
            <p:graphicFrame>
              <p:nvGraphicFramePr>
                <p:cNvPr id="81" name="Object 100"/>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16" name="Clip" r:id="rId43" imgW="1028160" imgH="2580840" progId="MS_ClipArt_Gallery.2">
                        <p:embed/>
                      </p:oleObj>
                    </mc:Choice>
                    <mc:Fallback>
                      <p:oleObj name="Clip" r:id="rId43"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 name="AutoShape 124"/>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78" name="Group 125"/>
              <p:cNvGrpSpPr>
                <a:grpSpLocks/>
              </p:cNvGrpSpPr>
              <p:nvPr/>
            </p:nvGrpSpPr>
            <p:grpSpPr bwMode="auto">
              <a:xfrm>
                <a:off x="5040" y="5328"/>
                <a:ext cx="288" cy="756"/>
                <a:chOff x="1800" y="5148"/>
                <a:chExt cx="1392" cy="3492"/>
              </a:xfrm>
            </p:grpSpPr>
            <p:graphicFrame>
              <p:nvGraphicFramePr>
                <p:cNvPr id="79" name="Object 99"/>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17" name="Clip" r:id="rId44" imgW="1028160" imgH="2580840" progId="MS_ClipArt_Gallery.2">
                        <p:embed/>
                      </p:oleObj>
                    </mc:Choice>
                    <mc:Fallback>
                      <p:oleObj name="Clip" r:id="rId4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 name="AutoShape 127"/>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grpSp>
      <p:grpSp>
        <p:nvGrpSpPr>
          <p:cNvPr id="129" name="Group 128"/>
          <p:cNvGrpSpPr>
            <a:grpSpLocks/>
          </p:cNvGrpSpPr>
          <p:nvPr/>
        </p:nvGrpSpPr>
        <p:grpSpPr bwMode="auto">
          <a:xfrm>
            <a:off x="560039" y="600075"/>
            <a:ext cx="2465578" cy="816820"/>
            <a:chOff x="1584" y="5328"/>
            <a:chExt cx="4176" cy="1764"/>
          </a:xfrm>
        </p:grpSpPr>
        <p:grpSp>
          <p:nvGrpSpPr>
            <p:cNvPr id="130" name="Group 129"/>
            <p:cNvGrpSpPr>
              <a:grpSpLocks/>
            </p:cNvGrpSpPr>
            <p:nvPr/>
          </p:nvGrpSpPr>
          <p:grpSpPr bwMode="auto">
            <a:xfrm>
              <a:off x="1584" y="6336"/>
              <a:ext cx="4176" cy="756"/>
              <a:chOff x="1584" y="5328"/>
              <a:chExt cx="4176" cy="756"/>
            </a:xfrm>
          </p:grpSpPr>
          <p:grpSp>
            <p:nvGrpSpPr>
              <p:cNvPr id="162" name="Group 130"/>
              <p:cNvGrpSpPr>
                <a:grpSpLocks/>
              </p:cNvGrpSpPr>
              <p:nvPr/>
            </p:nvGrpSpPr>
            <p:grpSpPr bwMode="auto">
              <a:xfrm>
                <a:off x="1584" y="5328"/>
                <a:ext cx="288" cy="756"/>
                <a:chOff x="1800" y="5148"/>
                <a:chExt cx="1392" cy="3492"/>
              </a:xfrm>
            </p:grpSpPr>
            <p:graphicFrame>
              <p:nvGraphicFramePr>
                <p:cNvPr id="190" name="Object 98"/>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18" name="Clip" r:id="rId45" imgW="1028160" imgH="2580840" progId="MS_ClipArt_Gallery.2">
                        <p:embed/>
                      </p:oleObj>
                    </mc:Choice>
                    <mc:Fallback>
                      <p:oleObj name="Clip" r:id="rId45"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1" name="AutoShape 132"/>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63" name="Group 133"/>
              <p:cNvGrpSpPr>
                <a:grpSpLocks/>
              </p:cNvGrpSpPr>
              <p:nvPr/>
            </p:nvGrpSpPr>
            <p:grpSpPr bwMode="auto">
              <a:xfrm>
                <a:off x="2016" y="5328"/>
                <a:ext cx="288" cy="756"/>
                <a:chOff x="1800" y="5148"/>
                <a:chExt cx="1392" cy="3492"/>
              </a:xfrm>
            </p:grpSpPr>
            <p:graphicFrame>
              <p:nvGraphicFramePr>
                <p:cNvPr id="188" name="Object 97"/>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19" name="Clip" r:id="rId46" imgW="1028160" imgH="2580840" progId="MS_ClipArt_Gallery.2">
                        <p:embed/>
                      </p:oleObj>
                    </mc:Choice>
                    <mc:Fallback>
                      <p:oleObj name="Clip" r:id="rId46"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9" name="AutoShape 135"/>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64" name="Group 136"/>
              <p:cNvGrpSpPr>
                <a:grpSpLocks/>
              </p:cNvGrpSpPr>
              <p:nvPr/>
            </p:nvGrpSpPr>
            <p:grpSpPr bwMode="auto">
              <a:xfrm>
                <a:off x="2448" y="5328"/>
                <a:ext cx="288" cy="756"/>
                <a:chOff x="1800" y="5148"/>
                <a:chExt cx="1392" cy="3492"/>
              </a:xfrm>
            </p:grpSpPr>
            <p:graphicFrame>
              <p:nvGraphicFramePr>
                <p:cNvPr id="186" name="Object 96"/>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20" name="Clip" r:id="rId47" imgW="1028160" imgH="2580840" progId="MS_ClipArt_Gallery.2">
                        <p:embed/>
                      </p:oleObj>
                    </mc:Choice>
                    <mc:Fallback>
                      <p:oleObj name="Clip" r:id="rId47"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7" name="AutoShape 138"/>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65" name="Group 139"/>
              <p:cNvGrpSpPr>
                <a:grpSpLocks/>
              </p:cNvGrpSpPr>
              <p:nvPr/>
            </p:nvGrpSpPr>
            <p:grpSpPr bwMode="auto">
              <a:xfrm>
                <a:off x="2880" y="5328"/>
                <a:ext cx="288" cy="756"/>
                <a:chOff x="1800" y="5148"/>
                <a:chExt cx="1392" cy="3492"/>
              </a:xfrm>
            </p:grpSpPr>
            <p:graphicFrame>
              <p:nvGraphicFramePr>
                <p:cNvPr id="184" name="Object 95"/>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21" name="Clip" r:id="rId48" imgW="1028160" imgH="2580840" progId="MS_ClipArt_Gallery.2">
                        <p:embed/>
                      </p:oleObj>
                    </mc:Choice>
                    <mc:Fallback>
                      <p:oleObj name="Clip" r:id="rId48"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5" name="AutoShape 141"/>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66" name="Group 142"/>
              <p:cNvGrpSpPr>
                <a:grpSpLocks/>
              </p:cNvGrpSpPr>
              <p:nvPr/>
            </p:nvGrpSpPr>
            <p:grpSpPr bwMode="auto">
              <a:xfrm>
                <a:off x="3312" y="5328"/>
                <a:ext cx="288" cy="756"/>
                <a:chOff x="1800" y="5148"/>
                <a:chExt cx="1392" cy="3492"/>
              </a:xfrm>
            </p:grpSpPr>
            <p:graphicFrame>
              <p:nvGraphicFramePr>
                <p:cNvPr id="182" name="Object 94"/>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22" name="Clip" r:id="rId49" imgW="1028160" imgH="2580840" progId="MS_ClipArt_Gallery.2">
                        <p:embed/>
                      </p:oleObj>
                    </mc:Choice>
                    <mc:Fallback>
                      <p:oleObj name="Clip" r:id="rId49"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3" name="AutoShape 144"/>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67" name="Group 145"/>
              <p:cNvGrpSpPr>
                <a:grpSpLocks/>
              </p:cNvGrpSpPr>
              <p:nvPr/>
            </p:nvGrpSpPr>
            <p:grpSpPr bwMode="auto">
              <a:xfrm>
                <a:off x="3744" y="5328"/>
                <a:ext cx="288" cy="756"/>
                <a:chOff x="1800" y="5148"/>
                <a:chExt cx="1392" cy="3492"/>
              </a:xfrm>
            </p:grpSpPr>
            <p:graphicFrame>
              <p:nvGraphicFramePr>
                <p:cNvPr id="180" name="Object 93"/>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23" name="Clip" r:id="rId50" imgW="1028160" imgH="2580840" progId="MS_ClipArt_Gallery.2">
                        <p:embed/>
                      </p:oleObj>
                    </mc:Choice>
                    <mc:Fallback>
                      <p:oleObj name="Clip" r:id="rId50"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1" name="AutoShape 147"/>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68" name="Group 148"/>
              <p:cNvGrpSpPr>
                <a:grpSpLocks/>
              </p:cNvGrpSpPr>
              <p:nvPr/>
            </p:nvGrpSpPr>
            <p:grpSpPr bwMode="auto">
              <a:xfrm>
                <a:off x="4176" y="5328"/>
                <a:ext cx="288" cy="756"/>
                <a:chOff x="1800" y="5148"/>
                <a:chExt cx="1392" cy="3492"/>
              </a:xfrm>
            </p:grpSpPr>
            <p:graphicFrame>
              <p:nvGraphicFramePr>
                <p:cNvPr id="178" name="Object 92"/>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24" name="Clip" r:id="rId51" imgW="1028160" imgH="2580840" progId="MS_ClipArt_Gallery.2">
                        <p:embed/>
                      </p:oleObj>
                    </mc:Choice>
                    <mc:Fallback>
                      <p:oleObj name="Clip" r:id="rId51"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9" name="AutoShape 150"/>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69" name="Group 151"/>
              <p:cNvGrpSpPr>
                <a:grpSpLocks/>
              </p:cNvGrpSpPr>
              <p:nvPr/>
            </p:nvGrpSpPr>
            <p:grpSpPr bwMode="auto">
              <a:xfrm>
                <a:off x="4608" y="5328"/>
                <a:ext cx="288" cy="756"/>
                <a:chOff x="1800" y="5148"/>
                <a:chExt cx="1392" cy="3492"/>
              </a:xfrm>
            </p:grpSpPr>
            <p:graphicFrame>
              <p:nvGraphicFramePr>
                <p:cNvPr id="176" name="Object 91"/>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25" name="Clip" r:id="rId52" imgW="1028160" imgH="2580840" progId="MS_ClipArt_Gallery.2">
                        <p:embed/>
                      </p:oleObj>
                    </mc:Choice>
                    <mc:Fallback>
                      <p:oleObj name="Clip" r:id="rId52"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7" name="AutoShape 153"/>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70" name="Group 154"/>
              <p:cNvGrpSpPr>
                <a:grpSpLocks/>
              </p:cNvGrpSpPr>
              <p:nvPr/>
            </p:nvGrpSpPr>
            <p:grpSpPr bwMode="auto">
              <a:xfrm>
                <a:off x="5472" y="5328"/>
                <a:ext cx="288" cy="756"/>
                <a:chOff x="1800" y="5148"/>
                <a:chExt cx="1392" cy="3492"/>
              </a:xfrm>
            </p:grpSpPr>
            <p:graphicFrame>
              <p:nvGraphicFramePr>
                <p:cNvPr id="174" name="Object 90"/>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26" name="Clip" r:id="rId53" imgW="1028160" imgH="2580840" progId="MS_ClipArt_Gallery.2">
                        <p:embed/>
                      </p:oleObj>
                    </mc:Choice>
                    <mc:Fallback>
                      <p:oleObj name="Clip" r:id="rId53"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5" name="AutoShape 156"/>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71" name="Group 157"/>
              <p:cNvGrpSpPr>
                <a:grpSpLocks/>
              </p:cNvGrpSpPr>
              <p:nvPr/>
            </p:nvGrpSpPr>
            <p:grpSpPr bwMode="auto">
              <a:xfrm>
                <a:off x="5040" y="5328"/>
                <a:ext cx="288" cy="756"/>
                <a:chOff x="1800" y="5148"/>
                <a:chExt cx="1392" cy="3492"/>
              </a:xfrm>
            </p:grpSpPr>
            <p:graphicFrame>
              <p:nvGraphicFramePr>
                <p:cNvPr id="172" name="Object 89"/>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27" name="Clip" r:id="rId54" imgW="1028160" imgH="2580840" progId="MS_ClipArt_Gallery.2">
                        <p:embed/>
                      </p:oleObj>
                    </mc:Choice>
                    <mc:Fallback>
                      <p:oleObj name="Clip" r:id="rId5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3" name="AutoShape 159"/>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grpSp>
          <p:nvGrpSpPr>
            <p:cNvPr id="131" name="Group 160"/>
            <p:cNvGrpSpPr>
              <a:grpSpLocks/>
            </p:cNvGrpSpPr>
            <p:nvPr/>
          </p:nvGrpSpPr>
          <p:grpSpPr bwMode="auto">
            <a:xfrm>
              <a:off x="1584" y="5328"/>
              <a:ext cx="4176" cy="756"/>
              <a:chOff x="1584" y="5328"/>
              <a:chExt cx="4176" cy="756"/>
            </a:xfrm>
          </p:grpSpPr>
          <p:grpSp>
            <p:nvGrpSpPr>
              <p:cNvPr id="132" name="Group 161"/>
              <p:cNvGrpSpPr>
                <a:grpSpLocks/>
              </p:cNvGrpSpPr>
              <p:nvPr/>
            </p:nvGrpSpPr>
            <p:grpSpPr bwMode="auto">
              <a:xfrm>
                <a:off x="1584" y="5328"/>
                <a:ext cx="288" cy="756"/>
                <a:chOff x="1800" y="5148"/>
                <a:chExt cx="1392" cy="3492"/>
              </a:xfrm>
            </p:grpSpPr>
            <p:graphicFrame>
              <p:nvGraphicFramePr>
                <p:cNvPr id="160" name="Object 88"/>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28" name="Clip" r:id="rId55" imgW="1028160" imgH="2580840" progId="MS_ClipArt_Gallery.2">
                        <p:embed/>
                      </p:oleObj>
                    </mc:Choice>
                    <mc:Fallback>
                      <p:oleObj name="Clip" r:id="rId55"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1" name="AutoShape 163"/>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33" name="Group 164"/>
              <p:cNvGrpSpPr>
                <a:grpSpLocks/>
              </p:cNvGrpSpPr>
              <p:nvPr/>
            </p:nvGrpSpPr>
            <p:grpSpPr bwMode="auto">
              <a:xfrm>
                <a:off x="2016" y="5328"/>
                <a:ext cx="288" cy="756"/>
                <a:chOff x="1800" y="5148"/>
                <a:chExt cx="1392" cy="3492"/>
              </a:xfrm>
            </p:grpSpPr>
            <p:graphicFrame>
              <p:nvGraphicFramePr>
                <p:cNvPr id="158" name="Object 87"/>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29" name="Clip" r:id="rId56" imgW="1028160" imgH="2580840" progId="MS_ClipArt_Gallery.2">
                        <p:embed/>
                      </p:oleObj>
                    </mc:Choice>
                    <mc:Fallback>
                      <p:oleObj name="Clip" r:id="rId56"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9" name="AutoShape 166"/>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34" name="Group 167"/>
              <p:cNvGrpSpPr>
                <a:grpSpLocks/>
              </p:cNvGrpSpPr>
              <p:nvPr/>
            </p:nvGrpSpPr>
            <p:grpSpPr bwMode="auto">
              <a:xfrm>
                <a:off x="2448" y="5328"/>
                <a:ext cx="288" cy="756"/>
                <a:chOff x="1800" y="5148"/>
                <a:chExt cx="1392" cy="3492"/>
              </a:xfrm>
            </p:grpSpPr>
            <p:graphicFrame>
              <p:nvGraphicFramePr>
                <p:cNvPr id="156" name="Object 86"/>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30" name="Clip" r:id="rId57" imgW="1028160" imgH="2580840" progId="MS_ClipArt_Gallery.2">
                        <p:embed/>
                      </p:oleObj>
                    </mc:Choice>
                    <mc:Fallback>
                      <p:oleObj name="Clip" r:id="rId57"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7" name="AutoShape 169"/>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35" name="Group 170"/>
              <p:cNvGrpSpPr>
                <a:grpSpLocks/>
              </p:cNvGrpSpPr>
              <p:nvPr/>
            </p:nvGrpSpPr>
            <p:grpSpPr bwMode="auto">
              <a:xfrm>
                <a:off x="2880" y="5328"/>
                <a:ext cx="288" cy="756"/>
                <a:chOff x="1800" y="5148"/>
                <a:chExt cx="1392" cy="3492"/>
              </a:xfrm>
            </p:grpSpPr>
            <p:graphicFrame>
              <p:nvGraphicFramePr>
                <p:cNvPr id="154" name="Object 85"/>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31" name="Clip" r:id="rId58" imgW="1028160" imgH="2580840" progId="MS_ClipArt_Gallery.2">
                        <p:embed/>
                      </p:oleObj>
                    </mc:Choice>
                    <mc:Fallback>
                      <p:oleObj name="Clip" r:id="rId58"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5" name="AutoShape 172"/>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36" name="Group 173"/>
              <p:cNvGrpSpPr>
                <a:grpSpLocks/>
              </p:cNvGrpSpPr>
              <p:nvPr/>
            </p:nvGrpSpPr>
            <p:grpSpPr bwMode="auto">
              <a:xfrm>
                <a:off x="3312" y="5328"/>
                <a:ext cx="288" cy="756"/>
                <a:chOff x="1800" y="5148"/>
                <a:chExt cx="1392" cy="3492"/>
              </a:xfrm>
            </p:grpSpPr>
            <p:graphicFrame>
              <p:nvGraphicFramePr>
                <p:cNvPr id="152" name="Object 84"/>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32" name="Clip" r:id="rId59" imgW="1028160" imgH="2580840" progId="MS_ClipArt_Gallery.2">
                        <p:embed/>
                      </p:oleObj>
                    </mc:Choice>
                    <mc:Fallback>
                      <p:oleObj name="Clip" r:id="rId59"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 name="AutoShape 175"/>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37" name="Group 176"/>
              <p:cNvGrpSpPr>
                <a:grpSpLocks/>
              </p:cNvGrpSpPr>
              <p:nvPr/>
            </p:nvGrpSpPr>
            <p:grpSpPr bwMode="auto">
              <a:xfrm>
                <a:off x="3744" y="5328"/>
                <a:ext cx="288" cy="756"/>
                <a:chOff x="1800" y="5148"/>
                <a:chExt cx="1392" cy="3492"/>
              </a:xfrm>
            </p:grpSpPr>
            <p:graphicFrame>
              <p:nvGraphicFramePr>
                <p:cNvPr id="150" name="Object 83"/>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33" name="Clip" r:id="rId60" imgW="1028160" imgH="2580840" progId="MS_ClipArt_Gallery.2">
                        <p:embed/>
                      </p:oleObj>
                    </mc:Choice>
                    <mc:Fallback>
                      <p:oleObj name="Clip" r:id="rId60"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1" name="AutoShape 178"/>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38" name="Group 179"/>
              <p:cNvGrpSpPr>
                <a:grpSpLocks/>
              </p:cNvGrpSpPr>
              <p:nvPr/>
            </p:nvGrpSpPr>
            <p:grpSpPr bwMode="auto">
              <a:xfrm>
                <a:off x="4176" y="5328"/>
                <a:ext cx="288" cy="756"/>
                <a:chOff x="1800" y="5148"/>
                <a:chExt cx="1392" cy="3492"/>
              </a:xfrm>
            </p:grpSpPr>
            <p:graphicFrame>
              <p:nvGraphicFramePr>
                <p:cNvPr id="148" name="Object 82"/>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34" name="Clip" r:id="rId61" imgW="1028160" imgH="2580840" progId="MS_ClipArt_Gallery.2">
                        <p:embed/>
                      </p:oleObj>
                    </mc:Choice>
                    <mc:Fallback>
                      <p:oleObj name="Clip" r:id="rId61"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9" name="AutoShape 181"/>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39" name="Group 182"/>
              <p:cNvGrpSpPr>
                <a:grpSpLocks/>
              </p:cNvGrpSpPr>
              <p:nvPr/>
            </p:nvGrpSpPr>
            <p:grpSpPr bwMode="auto">
              <a:xfrm>
                <a:off x="4608" y="5328"/>
                <a:ext cx="288" cy="756"/>
                <a:chOff x="1800" y="5148"/>
                <a:chExt cx="1392" cy="3492"/>
              </a:xfrm>
            </p:grpSpPr>
            <p:graphicFrame>
              <p:nvGraphicFramePr>
                <p:cNvPr id="146" name="Object 81"/>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35" name="Clip" r:id="rId62" imgW="1028160" imgH="2580840" progId="MS_ClipArt_Gallery.2">
                        <p:embed/>
                      </p:oleObj>
                    </mc:Choice>
                    <mc:Fallback>
                      <p:oleObj name="Clip" r:id="rId62"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7" name="AutoShape 184"/>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40" name="Group 185"/>
              <p:cNvGrpSpPr>
                <a:grpSpLocks/>
              </p:cNvGrpSpPr>
              <p:nvPr/>
            </p:nvGrpSpPr>
            <p:grpSpPr bwMode="auto">
              <a:xfrm>
                <a:off x="5472" y="5328"/>
                <a:ext cx="288" cy="756"/>
                <a:chOff x="1800" y="5148"/>
                <a:chExt cx="1392" cy="3492"/>
              </a:xfrm>
            </p:grpSpPr>
            <p:graphicFrame>
              <p:nvGraphicFramePr>
                <p:cNvPr id="144" name="Object 80"/>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36" name="Clip" r:id="rId63" imgW="1028160" imgH="2580840" progId="MS_ClipArt_Gallery.2">
                        <p:embed/>
                      </p:oleObj>
                    </mc:Choice>
                    <mc:Fallback>
                      <p:oleObj name="Clip" r:id="rId63"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5" name="AutoShape 187"/>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nvGrpSpPr>
              <p:cNvPr id="141" name="Group 188"/>
              <p:cNvGrpSpPr>
                <a:grpSpLocks/>
              </p:cNvGrpSpPr>
              <p:nvPr/>
            </p:nvGrpSpPr>
            <p:grpSpPr bwMode="auto">
              <a:xfrm>
                <a:off x="5040" y="5328"/>
                <a:ext cx="288" cy="756"/>
                <a:chOff x="1800" y="5148"/>
                <a:chExt cx="1392" cy="3492"/>
              </a:xfrm>
            </p:grpSpPr>
            <p:graphicFrame>
              <p:nvGraphicFramePr>
                <p:cNvPr id="142" name="Object 79"/>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37" name="Clip" r:id="rId64" imgW="1028160" imgH="2580840" progId="MS_ClipArt_Gallery.2">
                        <p:embed/>
                      </p:oleObj>
                    </mc:Choice>
                    <mc:Fallback>
                      <p:oleObj name="Clip" r:id="rId6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 name="AutoShape 190"/>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sz="1600" dirty="0"/>
                </a:p>
              </p:txBody>
            </p:sp>
          </p:grpSp>
        </p:grpSp>
      </p:grpSp>
      <p:grpSp>
        <p:nvGrpSpPr>
          <p:cNvPr id="192" name="Group 191"/>
          <p:cNvGrpSpPr>
            <a:grpSpLocks/>
          </p:cNvGrpSpPr>
          <p:nvPr/>
        </p:nvGrpSpPr>
        <p:grpSpPr bwMode="auto">
          <a:xfrm>
            <a:off x="560039" y="1828800"/>
            <a:ext cx="2468545" cy="733771"/>
            <a:chOff x="1584" y="5328"/>
            <a:chExt cx="4176" cy="1764"/>
          </a:xfrm>
        </p:grpSpPr>
        <p:grpSp>
          <p:nvGrpSpPr>
            <p:cNvPr id="193" name="Group 192"/>
            <p:cNvGrpSpPr>
              <a:grpSpLocks/>
            </p:cNvGrpSpPr>
            <p:nvPr/>
          </p:nvGrpSpPr>
          <p:grpSpPr bwMode="auto">
            <a:xfrm>
              <a:off x="1584" y="6336"/>
              <a:ext cx="4176" cy="756"/>
              <a:chOff x="1584" y="5328"/>
              <a:chExt cx="4176" cy="756"/>
            </a:xfrm>
          </p:grpSpPr>
          <p:grpSp>
            <p:nvGrpSpPr>
              <p:cNvPr id="225" name="Group 193"/>
              <p:cNvGrpSpPr>
                <a:grpSpLocks/>
              </p:cNvGrpSpPr>
              <p:nvPr/>
            </p:nvGrpSpPr>
            <p:grpSpPr bwMode="auto">
              <a:xfrm>
                <a:off x="1584" y="5328"/>
                <a:ext cx="288" cy="756"/>
                <a:chOff x="1800" y="5148"/>
                <a:chExt cx="1392" cy="3492"/>
              </a:xfrm>
            </p:grpSpPr>
            <p:graphicFrame>
              <p:nvGraphicFramePr>
                <p:cNvPr id="253" name="Object 78"/>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38" name="Clip" r:id="rId65" imgW="1028160" imgH="2580840" progId="MS_ClipArt_Gallery.2">
                        <p:embed/>
                      </p:oleObj>
                    </mc:Choice>
                    <mc:Fallback>
                      <p:oleObj name="Clip" r:id="rId65"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4" name="AutoShape 195"/>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26" name="Group 196"/>
              <p:cNvGrpSpPr>
                <a:grpSpLocks/>
              </p:cNvGrpSpPr>
              <p:nvPr/>
            </p:nvGrpSpPr>
            <p:grpSpPr bwMode="auto">
              <a:xfrm>
                <a:off x="2016" y="5328"/>
                <a:ext cx="288" cy="756"/>
                <a:chOff x="1800" y="5148"/>
                <a:chExt cx="1392" cy="3492"/>
              </a:xfrm>
            </p:grpSpPr>
            <p:graphicFrame>
              <p:nvGraphicFramePr>
                <p:cNvPr id="251" name="Object 77"/>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39" name="Clip" r:id="rId66" imgW="1028160" imgH="2580840" progId="MS_ClipArt_Gallery.2">
                        <p:embed/>
                      </p:oleObj>
                    </mc:Choice>
                    <mc:Fallback>
                      <p:oleObj name="Clip" r:id="rId66"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2" name="AutoShape 198"/>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27" name="Group 199"/>
              <p:cNvGrpSpPr>
                <a:grpSpLocks/>
              </p:cNvGrpSpPr>
              <p:nvPr/>
            </p:nvGrpSpPr>
            <p:grpSpPr bwMode="auto">
              <a:xfrm>
                <a:off x="2448" y="5328"/>
                <a:ext cx="288" cy="756"/>
                <a:chOff x="1800" y="5148"/>
                <a:chExt cx="1392" cy="3492"/>
              </a:xfrm>
            </p:grpSpPr>
            <p:graphicFrame>
              <p:nvGraphicFramePr>
                <p:cNvPr id="249" name="Object 76"/>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40" name="Clip" r:id="rId67" imgW="1028160" imgH="2580840" progId="MS_ClipArt_Gallery.2">
                        <p:embed/>
                      </p:oleObj>
                    </mc:Choice>
                    <mc:Fallback>
                      <p:oleObj name="Clip" r:id="rId67"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0" name="AutoShape 201"/>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28" name="Group 202"/>
              <p:cNvGrpSpPr>
                <a:grpSpLocks/>
              </p:cNvGrpSpPr>
              <p:nvPr/>
            </p:nvGrpSpPr>
            <p:grpSpPr bwMode="auto">
              <a:xfrm>
                <a:off x="2880" y="5328"/>
                <a:ext cx="288" cy="756"/>
                <a:chOff x="1800" y="5148"/>
                <a:chExt cx="1392" cy="3492"/>
              </a:xfrm>
            </p:grpSpPr>
            <p:graphicFrame>
              <p:nvGraphicFramePr>
                <p:cNvPr id="247" name="Object 75"/>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41" name="Clip" r:id="rId68" imgW="1028160" imgH="2580840" progId="MS_ClipArt_Gallery.2">
                        <p:embed/>
                      </p:oleObj>
                    </mc:Choice>
                    <mc:Fallback>
                      <p:oleObj name="Clip" r:id="rId68"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8" name="AutoShape 204"/>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29" name="Group 205"/>
              <p:cNvGrpSpPr>
                <a:grpSpLocks/>
              </p:cNvGrpSpPr>
              <p:nvPr/>
            </p:nvGrpSpPr>
            <p:grpSpPr bwMode="auto">
              <a:xfrm>
                <a:off x="3312" y="5328"/>
                <a:ext cx="288" cy="756"/>
                <a:chOff x="1800" y="5148"/>
                <a:chExt cx="1392" cy="3492"/>
              </a:xfrm>
            </p:grpSpPr>
            <p:graphicFrame>
              <p:nvGraphicFramePr>
                <p:cNvPr id="245" name="Object 74"/>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42" name="Clip" r:id="rId69" imgW="1028160" imgH="2580840" progId="MS_ClipArt_Gallery.2">
                        <p:embed/>
                      </p:oleObj>
                    </mc:Choice>
                    <mc:Fallback>
                      <p:oleObj name="Clip" r:id="rId69"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6" name="AutoShape 207"/>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30" name="Group 208"/>
              <p:cNvGrpSpPr>
                <a:grpSpLocks/>
              </p:cNvGrpSpPr>
              <p:nvPr/>
            </p:nvGrpSpPr>
            <p:grpSpPr bwMode="auto">
              <a:xfrm>
                <a:off x="3744" y="5328"/>
                <a:ext cx="288" cy="756"/>
                <a:chOff x="1800" y="5148"/>
                <a:chExt cx="1392" cy="3492"/>
              </a:xfrm>
            </p:grpSpPr>
            <p:graphicFrame>
              <p:nvGraphicFramePr>
                <p:cNvPr id="243" name="Object 73"/>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43" name="Clip" r:id="rId70" imgW="1028160" imgH="2580840" progId="MS_ClipArt_Gallery.2">
                        <p:embed/>
                      </p:oleObj>
                    </mc:Choice>
                    <mc:Fallback>
                      <p:oleObj name="Clip" r:id="rId70"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4" name="AutoShape 210"/>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31" name="Group 211"/>
              <p:cNvGrpSpPr>
                <a:grpSpLocks/>
              </p:cNvGrpSpPr>
              <p:nvPr/>
            </p:nvGrpSpPr>
            <p:grpSpPr bwMode="auto">
              <a:xfrm>
                <a:off x="4176" y="5328"/>
                <a:ext cx="288" cy="756"/>
                <a:chOff x="1800" y="5148"/>
                <a:chExt cx="1392" cy="3492"/>
              </a:xfrm>
            </p:grpSpPr>
            <p:graphicFrame>
              <p:nvGraphicFramePr>
                <p:cNvPr id="241" name="Object 72"/>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44" name="Clip" r:id="rId71" imgW="1028160" imgH="2580840" progId="MS_ClipArt_Gallery.2">
                        <p:embed/>
                      </p:oleObj>
                    </mc:Choice>
                    <mc:Fallback>
                      <p:oleObj name="Clip" r:id="rId71"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2" name="AutoShape 213"/>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32" name="Group 214"/>
              <p:cNvGrpSpPr>
                <a:grpSpLocks/>
              </p:cNvGrpSpPr>
              <p:nvPr/>
            </p:nvGrpSpPr>
            <p:grpSpPr bwMode="auto">
              <a:xfrm>
                <a:off x="4608" y="5328"/>
                <a:ext cx="288" cy="756"/>
                <a:chOff x="1800" y="5148"/>
                <a:chExt cx="1392" cy="3492"/>
              </a:xfrm>
            </p:grpSpPr>
            <p:graphicFrame>
              <p:nvGraphicFramePr>
                <p:cNvPr id="239" name="Object 71"/>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45" name="Clip" r:id="rId72" imgW="1028160" imgH="2580840" progId="MS_ClipArt_Gallery.2">
                        <p:embed/>
                      </p:oleObj>
                    </mc:Choice>
                    <mc:Fallback>
                      <p:oleObj name="Clip" r:id="rId72"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0" name="AutoShape 216"/>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33" name="Group 217"/>
              <p:cNvGrpSpPr>
                <a:grpSpLocks/>
              </p:cNvGrpSpPr>
              <p:nvPr/>
            </p:nvGrpSpPr>
            <p:grpSpPr bwMode="auto">
              <a:xfrm>
                <a:off x="5472" y="5328"/>
                <a:ext cx="288" cy="756"/>
                <a:chOff x="1800" y="5148"/>
                <a:chExt cx="1392" cy="3492"/>
              </a:xfrm>
            </p:grpSpPr>
            <p:graphicFrame>
              <p:nvGraphicFramePr>
                <p:cNvPr id="237" name="Object 70"/>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46" name="Clip" r:id="rId73" imgW="1028160" imgH="2580840" progId="MS_ClipArt_Gallery.2">
                        <p:embed/>
                      </p:oleObj>
                    </mc:Choice>
                    <mc:Fallback>
                      <p:oleObj name="Clip" r:id="rId73"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8" name="AutoShape 219"/>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34" name="Group 220"/>
              <p:cNvGrpSpPr>
                <a:grpSpLocks/>
              </p:cNvGrpSpPr>
              <p:nvPr/>
            </p:nvGrpSpPr>
            <p:grpSpPr bwMode="auto">
              <a:xfrm>
                <a:off x="5040" y="5328"/>
                <a:ext cx="288" cy="756"/>
                <a:chOff x="1800" y="5148"/>
                <a:chExt cx="1392" cy="3492"/>
              </a:xfrm>
            </p:grpSpPr>
            <p:graphicFrame>
              <p:nvGraphicFramePr>
                <p:cNvPr id="235" name="Object 69"/>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47" name="Clip" r:id="rId74" imgW="1028160" imgH="2580840" progId="MS_ClipArt_Gallery.2">
                        <p:embed/>
                      </p:oleObj>
                    </mc:Choice>
                    <mc:Fallback>
                      <p:oleObj name="Clip" r:id="rId7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6" name="AutoShape 222"/>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grpSp>
          <p:nvGrpSpPr>
            <p:cNvPr id="194" name="Group 223"/>
            <p:cNvGrpSpPr>
              <a:grpSpLocks/>
            </p:cNvGrpSpPr>
            <p:nvPr/>
          </p:nvGrpSpPr>
          <p:grpSpPr bwMode="auto">
            <a:xfrm>
              <a:off x="1584" y="5328"/>
              <a:ext cx="4176" cy="756"/>
              <a:chOff x="1584" y="5328"/>
              <a:chExt cx="4176" cy="756"/>
            </a:xfrm>
          </p:grpSpPr>
          <p:grpSp>
            <p:nvGrpSpPr>
              <p:cNvPr id="195" name="Group 224"/>
              <p:cNvGrpSpPr>
                <a:grpSpLocks/>
              </p:cNvGrpSpPr>
              <p:nvPr/>
            </p:nvGrpSpPr>
            <p:grpSpPr bwMode="auto">
              <a:xfrm>
                <a:off x="1584" y="5328"/>
                <a:ext cx="288" cy="756"/>
                <a:chOff x="1800" y="5148"/>
                <a:chExt cx="1392" cy="3492"/>
              </a:xfrm>
            </p:grpSpPr>
            <p:graphicFrame>
              <p:nvGraphicFramePr>
                <p:cNvPr id="223" name="Object 68"/>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48" name="Clip" r:id="rId75" imgW="1028160" imgH="2580840" progId="MS_ClipArt_Gallery.2">
                        <p:embed/>
                      </p:oleObj>
                    </mc:Choice>
                    <mc:Fallback>
                      <p:oleObj name="Clip" r:id="rId75"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4" name="AutoShape 226"/>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96" name="Group 227"/>
              <p:cNvGrpSpPr>
                <a:grpSpLocks/>
              </p:cNvGrpSpPr>
              <p:nvPr/>
            </p:nvGrpSpPr>
            <p:grpSpPr bwMode="auto">
              <a:xfrm>
                <a:off x="2016" y="5328"/>
                <a:ext cx="288" cy="756"/>
                <a:chOff x="1800" y="5148"/>
                <a:chExt cx="1392" cy="3492"/>
              </a:xfrm>
            </p:grpSpPr>
            <p:graphicFrame>
              <p:nvGraphicFramePr>
                <p:cNvPr id="221" name="Object 67"/>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49" name="Clip" r:id="rId76" imgW="1028160" imgH="2580840" progId="MS_ClipArt_Gallery.2">
                        <p:embed/>
                      </p:oleObj>
                    </mc:Choice>
                    <mc:Fallback>
                      <p:oleObj name="Clip" r:id="rId76"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2" name="AutoShape 229"/>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97" name="Group 230"/>
              <p:cNvGrpSpPr>
                <a:grpSpLocks/>
              </p:cNvGrpSpPr>
              <p:nvPr/>
            </p:nvGrpSpPr>
            <p:grpSpPr bwMode="auto">
              <a:xfrm>
                <a:off x="2448" y="5328"/>
                <a:ext cx="288" cy="756"/>
                <a:chOff x="1800" y="5148"/>
                <a:chExt cx="1392" cy="3492"/>
              </a:xfrm>
            </p:grpSpPr>
            <p:graphicFrame>
              <p:nvGraphicFramePr>
                <p:cNvPr id="219" name="Object 66"/>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50" name="Clip" r:id="rId77" imgW="1028160" imgH="2580840" progId="MS_ClipArt_Gallery.2">
                        <p:embed/>
                      </p:oleObj>
                    </mc:Choice>
                    <mc:Fallback>
                      <p:oleObj name="Clip" r:id="rId77"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0" name="AutoShape 232"/>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98" name="Group 233"/>
              <p:cNvGrpSpPr>
                <a:grpSpLocks/>
              </p:cNvGrpSpPr>
              <p:nvPr/>
            </p:nvGrpSpPr>
            <p:grpSpPr bwMode="auto">
              <a:xfrm>
                <a:off x="2880" y="5328"/>
                <a:ext cx="288" cy="756"/>
                <a:chOff x="1800" y="5148"/>
                <a:chExt cx="1392" cy="3492"/>
              </a:xfrm>
            </p:grpSpPr>
            <p:graphicFrame>
              <p:nvGraphicFramePr>
                <p:cNvPr id="217" name="Object 65"/>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51" name="Clip" r:id="rId78" imgW="1028160" imgH="2580840" progId="MS_ClipArt_Gallery.2">
                        <p:embed/>
                      </p:oleObj>
                    </mc:Choice>
                    <mc:Fallback>
                      <p:oleObj name="Clip" r:id="rId78"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8" name="AutoShape 235"/>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199" name="Group 236"/>
              <p:cNvGrpSpPr>
                <a:grpSpLocks/>
              </p:cNvGrpSpPr>
              <p:nvPr/>
            </p:nvGrpSpPr>
            <p:grpSpPr bwMode="auto">
              <a:xfrm>
                <a:off x="3312" y="5328"/>
                <a:ext cx="288" cy="756"/>
                <a:chOff x="1800" y="5148"/>
                <a:chExt cx="1392" cy="3492"/>
              </a:xfrm>
            </p:grpSpPr>
            <p:graphicFrame>
              <p:nvGraphicFramePr>
                <p:cNvPr id="215" name="Object 64"/>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52" name="Clip" r:id="rId79" imgW="1028160" imgH="2580840" progId="MS_ClipArt_Gallery.2">
                        <p:embed/>
                      </p:oleObj>
                    </mc:Choice>
                    <mc:Fallback>
                      <p:oleObj name="Clip" r:id="rId79"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6" name="AutoShape 238"/>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00" name="Group 239"/>
              <p:cNvGrpSpPr>
                <a:grpSpLocks/>
              </p:cNvGrpSpPr>
              <p:nvPr/>
            </p:nvGrpSpPr>
            <p:grpSpPr bwMode="auto">
              <a:xfrm>
                <a:off x="3744" y="5328"/>
                <a:ext cx="288" cy="756"/>
                <a:chOff x="1800" y="5148"/>
                <a:chExt cx="1392" cy="3492"/>
              </a:xfrm>
            </p:grpSpPr>
            <p:graphicFrame>
              <p:nvGraphicFramePr>
                <p:cNvPr id="213" name="Object 63"/>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53" name="Clip" r:id="rId80" imgW="1028160" imgH="2580840" progId="MS_ClipArt_Gallery.2">
                        <p:embed/>
                      </p:oleObj>
                    </mc:Choice>
                    <mc:Fallback>
                      <p:oleObj name="Clip" r:id="rId80"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4" name="AutoShape 241"/>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01" name="Group 242"/>
              <p:cNvGrpSpPr>
                <a:grpSpLocks/>
              </p:cNvGrpSpPr>
              <p:nvPr/>
            </p:nvGrpSpPr>
            <p:grpSpPr bwMode="auto">
              <a:xfrm>
                <a:off x="4176" y="5328"/>
                <a:ext cx="288" cy="756"/>
                <a:chOff x="1800" y="5148"/>
                <a:chExt cx="1392" cy="3492"/>
              </a:xfrm>
            </p:grpSpPr>
            <p:graphicFrame>
              <p:nvGraphicFramePr>
                <p:cNvPr id="211" name="Object 62"/>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54" name="Clip" r:id="rId81" imgW="1028160" imgH="2580840" progId="MS_ClipArt_Gallery.2">
                        <p:embed/>
                      </p:oleObj>
                    </mc:Choice>
                    <mc:Fallback>
                      <p:oleObj name="Clip" r:id="rId81"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2" name="AutoShape 244"/>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02" name="Group 245"/>
              <p:cNvGrpSpPr>
                <a:grpSpLocks/>
              </p:cNvGrpSpPr>
              <p:nvPr/>
            </p:nvGrpSpPr>
            <p:grpSpPr bwMode="auto">
              <a:xfrm>
                <a:off x="4608" y="5328"/>
                <a:ext cx="288" cy="756"/>
                <a:chOff x="1800" y="5148"/>
                <a:chExt cx="1392" cy="3492"/>
              </a:xfrm>
            </p:grpSpPr>
            <p:graphicFrame>
              <p:nvGraphicFramePr>
                <p:cNvPr id="209" name="Object 61"/>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55" name="Clip" r:id="rId82" imgW="1028160" imgH="2580840" progId="MS_ClipArt_Gallery.2">
                        <p:embed/>
                      </p:oleObj>
                    </mc:Choice>
                    <mc:Fallback>
                      <p:oleObj name="Clip" r:id="rId82"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0" name="AutoShape 247"/>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03" name="Group 248"/>
              <p:cNvGrpSpPr>
                <a:grpSpLocks/>
              </p:cNvGrpSpPr>
              <p:nvPr/>
            </p:nvGrpSpPr>
            <p:grpSpPr bwMode="auto">
              <a:xfrm>
                <a:off x="5472" y="5328"/>
                <a:ext cx="288" cy="756"/>
                <a:chOff x="1800" y="5148"/>
                <a:chExt cx="1392" cy="3492"/>
              </a:xfrm>
            </p:grpSpPr>
            <p:graphicFrame>
              <p:nvGraphicFramePr>
                <p:cNvPr id="207" name="Object 60"/>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56" name="Clip" r:id="rId83" imgW="1028160" imgH="2580840" progId="MS_ClipArt_Gallery.2">
                        <p:embed/>
                      </p:oleObj>
                    </mc:Choice>
                    <mc:Fallback>
                      <p:oleObj name="Clip" r:id="rId83"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8" name="AutoShape 250"/>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04" name="Group 251"/>
              <p:cNvGrpSpPr>
                <a:grpSpLocks/>
              </p:cNvGrpSpPr>
              <p:nvPr/>
            </p:nvGrpSpPr>
            <p:grpSpPr bwMode="auto">
              <a:xfrm>
                <a:off x="5040" y="5328"/>
                <a:ext cx="288" cy="756"/>
                <a:chOff x="1800" y="5148"/>
                <a:chExt cx="1392" cy="3492"/>
              </a:xfrm>
            </p:grpSpPr>
            <p:graphicFrame>
              <p:nvGraphicFramePr>
                <p:cNvPr id="205" name="Object 59"/>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57" name="Clip" r:id="rId84" imgW="1028160" imgH="2580840" progId="MS_ClipArt_Gallery.2">
                        <p:embed/>
                      </p:oleObj>
                    </mc:Choice>
                    <mc:Fallback>
                      <p:oleObj name="Clip" r:id="rId8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 name="AutoShape 253"/>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grpSp>
      <p:grpSp>
        <p:nvGrpSpPr>
          <p:cNvPr id="255" name="Group 254"/>
          <p:cNvGrpSpPr>
            <a:grpSpLocks/>
          </p:cNvGrpSpPr>
          <p:nvPr/>
        </p:nvGrpSpPr>
        <p:grpSpPr bwMode="auto">
          <a:xfrm>
            <a:off x="586425" y="4191000"/>
            <a:ext cx="2442159" cy="951427"/>
            <a:chOff x="1584" y="5328"/>
            <a:chExt cx="4176" cy="1764"/>
          </a:xfrm>
        </p:grpSpPr>
        <p:grpSp>
          <p:nvGrpSpPr>
            <p:cNvPr id="256" name="Group 255"/>
            <p:cNvGrpSpPr>
              <a:grpSpLocks/>
            </p:cNvGrpSpPr>
            <p:nvPr/>
          </p:nvGrpSpPr>
          <p:grpSpPr bwMode="auto">
            <a:xfrm>
              <a:off x="1584" y="6336"/>
              <a:ext cx="4176" cy="756"/>
              <a:chOff x="1584" y="5328"/>
              <a:chExt cx="4176" cy="756"/>
            </a:xfrm>
          </p:grpSpPr>
          <p:grpSp>
            <p:nvGrpSpPr>
              <p:cNvPr id="288" name="Group 256"/>
              <p:cNvGrpSpPr>
                <a:grpSpLocks/>
              </p:cNvGrpSpPr>
              <p:nvPr/>
            </p:nvGrpSpPr>
            <p:grpSpPr bwMode="auto">
              <a:xfrm>
                <a:off x="1584" y="5328"/>
                <a:ext cx="288" cy="756"/>
                <a:chOff x="1800" y="5148"/>
                <a:chExt cx="1392" cy="3492"/>
              </a:xfrm>
            </p:grpSpPr>
            <p:graphicFrame>
              <p:nvGraphicFramePr>
                <p:cNvPr id="316" name="Object 58"/>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58" name="Clip" r:id="rId85" imgW="1028160" imgH="2580840" progId="MS_ClipArt_Gallery.2">
                        <p:embed/>
                      </p:oleObj>
                    </mc:Choice>
                    <mc:Fallback>
                      <p:oleObj name="Clip" r:id="rId85"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 name="AutoShape 258"/>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89" name="Group 259"/>
              <p:cNvGrpSpPr>
                <a:grpSpLocks/>
              </p:cNvGrpSpPr>
              <p:nvPr/>
            </p:nvGrpSpPr>
            <p:grpSpPr bwMode="auto">
              <a:xfrm>
                <a:off x="2016" y="5328"/>
                <a:ext cx="288" cy="756"/>
                <a:chOff x="1800" y="5148"/>
                <a:chExt cx="1392" cy="3492"/>
              </a:xfrm>
            </p:grpSpPr>
            <p:graphicFrame>
              <p:nvGraphicFramePr>
                <p:cNvPr id="314" name="Object 57"/>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59" name="Clip" r:id="rId86" imgW="1028160" imgH="2580840" progId="MS_ClipArt_Gallery.2">
                        <p:embed/>
                      </p:oleObj>
                    </mc:Choice>
                    <mc:Fallback>
                      <p:oleObj name="Clip" r:id="rId86"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5" name="AutoShape 261"/>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90" name="Group 262"/>
              <p:cNvGrpSpPr>
                <a:grpSpLocks/>
              </p:cNvGrpSpPr>
              <p:nvPr/>
            </p:nvGrpSpPr>
            <p:grpSpPr bwMode="auto">
              <a:xfrm>
                <a:off x="2448" y="5328"/>
                <a:ext cx="288" cy="756"/>
                <a:chOff x="1800" y="5148"/>
                <a:chExt cx="1392" cy="3492"/>
              </a:xfrm>
            </p:grpSpPr>
            <p:graphicFrame>
              <p:nvGraphicFramePr>
                <p:cNvPr id="312" name="Object 56"/>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60" name="Clip" r:id="rId87" imgW="1028160" imgH="2580840" progId="MS_ClipArt_Gallery.2">
                        <p:embed/>
                      </p:oleObj>
                    </mc:Choice>
                    <mc:Fallback>
                      <p:oleObj name="Clip" r:id="rId87"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3" name="AutoShape 264"/>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91" name="Group 265"/>
              <p:cNvGrpSpPr>
                <a:grpSpLocks/>
              </p:cNvGrpSpPr>
              <p:nvPr/>
            </p:nvGrpSpPr>
            <p:grpSpPr bwMode="auto">
              <a:xfrm>
                <a:off x="2880" y="5328"/>
                <a:ext cx="288" cy="756"/>
                <a:chOff x="1800" y="5148"/>
                <a:chExt cx="1392" cy="3492"/>
              </a:xfrm>
            </p:grpSpPr>
            <p:graphicFrame>
              <p:nvGraphicFramePr>
                <p:cNvPr id="310" name="Object 55"/>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61" name="Clip" r:id="rId88" imgW="1028160" imgH="2580840" progId="MS_ClipArt_Gallery.2">
                        <p:embed/>
                      </p:oleObj>
                    </mc:Choice>
                    <mc:Fallback>
                      <p:oleObj name="Clip" r:id="rId88"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1" name="AutoShape 267"/>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92" name="Group 268"/>
              <p:cNvGrpSpPr>
                <a:grpSpLocks/>
              </p:cNvGrpSpPr>
              <p:nvPr/>
            </p:nvGrpSpPr>
            <p:grpSpPr bwMode="auto">
              <a:xfrm>
                <a:off x="3312" y="5328"/>
                <a:ext cx="288" cy="756"/>
                <a:chOff x="1800" y="5148"/>
                <a:chExt cx="1392" cy="3492"/>
              </a:xfrm>
            </p:grpSpPr>
            <p:graphicFrame>
              <p:nvGraphicFramePr>
                <p:cNvPr id="308" name="Object 54"/>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62" name="Clip" r:id="rId89" imgW="1028160" imgH="2580840" progId="MS_ClipArt_Gallery.2">
                        <p:embed/>
                      </p:oleObj>
                    </mc:Choice>
                    <mc:Fallback>
                      <p:oleObj name="Clip" r:id="rId89"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9" name="AutoShape 270"/>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93" name="Group 271"/>
              <p:cNvGrpSpPr>
                <a:grpSpLocks/>
              </p:cNvGrpSpPr>
              <p:nvPr/>
            </p:nvGrpSpPr>
            <p:grpSpPr bwMode="auto">
              <a:xfrm>
                <a:off x="3744" y="5328"/>
                <a:ext cx="288" cy="756"/>
                <a:chOff x="1800" y="5148"/>
                <a:chExt cx="1392" cy="3492"/>
              </a:xfrm>
            </p:grpSpPr>
            <p:graphicFrame>
              <p:nvGraphicFramePr>
                <p:cNvPr id="306" name="Object 53"/>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63" name="Clip" r:id="rId90" imgW="1028160" imgH="2580840" progId="MS_ClipArt_Gallery.2">
                        <p:embed/>
                      </p:oleObj>
                    </mc:Choice>
                    <mc:Fallback>
                      <p:oleObj name="Clip" r:id="rId90"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 name="AutoShape 273"/>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94" name="Group 274"/>
              <p:cNvGrpSpPr>
                <a:grpSpLocks/>
              </p:cNvGrpSpPr>
              <p:nvPr/>
            </p:nvGrpSpPr>
            <p:grpSpPr bwMode="auto">
              <a:xfrm>
                <a:off x="4176" y="5328"/>
                <a:ext cx="288" cy="756"/>
                <a:chOff x="1800" y="5148"/>
                <a:chExt cx="1392" cy="3492"/>
              </a:xfrm>
            </p:grpSpPr>
            <p:graphicFrame>
              <p:nvGraphicFramePr>
                <p:cNvPr id="304" name="Object 52"/>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64" name="Clip" r:id="rId91" imgW="1028160" imgH="2580840" progId="MS_ClipArt_Gallery.2">
                        <p:embed/>
                      </p:oleObj>
                    </mc:Choice>
                    <mc:Fallback>
                      <p:oleObj name="Clip" r:id="rId91"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5" name="AutoShape 276"/>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95" name="Group 277"/>
              <p:cNvGrpSpPr>
                <a:grpSpLocks/>
              </p:cNvGrpSpPr>
              <p:nvPr/>
            </p:nvGrpSpPr>
            <p:grpSpPr bwMode="auto">
              <a:xfrm>
                <a:off x="4608" y="5328"/>
                <a:ext cx="288" cy="756"/>
                <a:chOff x="1800" y="5148"/>
                <a:chExt cx="1392" cy="3492"/>
              </a:xfrm>
            </p:grpSpPr>
            <p:graphicFrame>
              <p:nvGraphicFramePr>
                <p:cNvPr id="302" name="Object 51"/>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65" name="Clip" r:id="rId92" imgW="1028160" imgH="2580840" progId="MS_ClipArt_Gallery.2">
                        <p:embed/>
                      </p:oleObj>
                    </mc:Choice>
                    <mc:Fallback>
                      <p:oleObj name="Clip" r:id="rId92"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3" name="AutoShape 279"/>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96" name="Group 280"/>
              <p:cNvGrpSpPr>
                <a:grpSpLocks/>
              </p:cNvGrpSpPr>
              <p:nvPr/>
            </p:nvGrpSpPr>
            <p:grpSpPr bwMode="auto">
              <a:xfrm>
                <a:off x="5472" y="5328"/>
                <a:ext cx="288" cy="756"/>
                <a:chOff x="1800" y="5148"/>
                <a:chExt cx="1392" cy="3492"/>
              </a:xfrm>
            </p:grpSpPr>
            <p:graphicFrame>
              <p:nvGraphicFramePr>
                <p:cNvPr id="300" name="Object 50"/>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66" name="Clip" r:id="rId93" imgW="1028160" imgH="2580840" progId="MS_ClipArt_Gallery.2">
                        <p:embed/>
                      </p:oleObj>
                    </mc:Choice>
                    <mc:Fallback>
                      <p:oleObj name="Clip" r:id="rId93"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1" name="AutoShape 282"/>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97" name="Group 283"/>
              <p:cNvGrpSpPr>
                <a:grpSpLocks/>
              </p:cNvGrpSpPr>
              <p:nvPr/>
            </p:nvGrpSpPr>
            <p:grpSpPr bwMode="auto">
              <a:xfrm>
                <a:off x="5040" y="5328"/>
                <a:ext cx="288" cy="756"/>
                <a:chOff x="1800" y="5148"/>
                <a:chExt cx="1392" cy="3492"/>
              </a:xfrm>
            </p:grpSpPr>
            <p:graphicFrame>
              <p:nvGraphicFramePr>
                <p:cNvPr id="298" name="Object 49"/>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67" name="Clip" r:id="rId94" imgW="1028160" imgH="2580840" progId="MS_ClipArt_Gallery.2">
                        <p:embed/>
                      </p:oleObj>
                    </mc:Choice>
                    <mc:Fallback>
                      <p:oleObj name="Clip" r:id="rId9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9" name="AutoShape 285"/>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grpSp>
          <p:nvGrpSpPr>
            <p:cNvPr id="257" name="Group 286"/>
            <p:cNvGrpSpPr>
              <a:grpSpLocks/>
            </p:cNvGrpSpPr>
            <p:nvPr/>
          </p:nvGrpSpPr>
          <p:grpSpPr bwMode="auto">
            <a:xfrm>
              <a:off x="1584" y="5328"/>
              <a:ext cx="4176" cy="756"/>
              <a:chOff x="1584" y="5328"/>
              <a:chExt cx="4176" cy="756"/>
            </a:xfrm>
          </p:grpSpPr>
          <p:grpSp>
            <p:nvGrpSpPr>
              <p:cNvPr id="258" name="Group 287"/>
              <p:cNvGrpSpPr>
                <a:grpSpLocks/>
              </p:cNvGrpSpPr>
              <p:nvPr/>
            </p:nvGrpSpPr>
            <p:grpSpPr bwMode="auto">
              <a:xfrm>
                <a:off x="1584" y="5328"/>
                <a:ext cx="288" cy="756"/>
                <a:chOff x="1800" y="5148"/>
                <a:chExt cx="1392" cy="3492"/>
              </a:xfrm>
            </p:grpSpPr>
            <p:graphicFrame>
              <p:nvGraphicFramePr>
                <p:cNvPr id="286" name="Object 48"/>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68" name="Clip" r:id="rId95" imgW="1028160" imgH="2580840" progId="MS_ClipArt_Gallery.2">
                        <p:embed/>
                      </p:oleObj>
                    </mc:Choice>
                    <mc:Fallback>
                      <p:oleObj name="Clip" r:id="rId95"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7" name="AutoShape 289"/>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59" name="Group 290"/>
              <p:cNvGrpSpPr>
                <a:grpSpLocks/>
              </p:cNvGrpSpPr>
              <p:nvPr/>
            </p:nvGrpSpPr>
            <p:grpSpPr bwMode="auto">
              <a:xfrm>
                <a:off x="2016" y="5328"/>
                <a:ext cx="288" cy="756"/>
                <a:chOff x="1800" y="5148"/>
                <a:chExt cx="1392" cy="3492"/>
              </a:xfrm>
            </p:grpSpPr>
            <p:graphicFrame>
              <p:nvGraphicFramePr>
                <p:cNvPr id="284" name="Object 47"/>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69" name="Clip" r:id="rId96" imgW="1028160" imgH="2580840" progId="MS_ClipArt_Gallery.2">
                        <p:embed/>
                      </p:oleObj>
                    </mc:Choice>
                    <mc:Fallback>
                      <p:oleObj name="Clip" r:id="rId96"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5" name="AutoShape 292"/>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60" name="Group 293"/>
              <p:cNvGrpSpPr>
                <a:grpSpLocks/>
              </p:cNvGrpSpPr>
              <p:nvPr/>
            </p:nvGrpSpPr>
            <p:grpSpPr bwMode="auto">
              <a:xfrm>
                <a:off x="2448" y="5328"/>
                <a:ext cx="288" cy="756"/>
                <a:chOff x="1800" y="5148"/>
                <a:chExt cx="1392" cy="3492"/>
              </a:xfrm>
            </p:grpSpPr>
            <p:graphicFrame>
              <p:nvGraphicFramePr>
                <p:cNvPr id="282" name="Object 46"/>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70" name="Clip" r:id="rId97" imgW="1028160" imgH="2580840" progId="MS_ClipArt_Gallery.2">
                        <p:embed/>
                      </p:oleObj>
                    </mc:Choice>
                    <mc:Fallback>
                      <p:oleObj name="Clip" r:id="rId97"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3" name="AutoShape 295"/>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61" name="Group 296"/>
              <p:cNvGrpSpPr>
                <a:grpSpLocks/>
              </p:cNvGrpSpPr>
              <p:nvPr/>
            </p:nvGrpSpPr>
            <p:grpSpPr bwMode="auto">
              <a:xfrm>
                <a:off x="2880" y="5328"/>
                <a:ext cx="288" cy="756"/>
                <a:chOff x="1800" y="5148"/>
                <a:chExt cx="1392" cy="3492"/>
              </a:xfrm>
            </p:grpSpPr>
            <p:graphicFrame>
              <p:nvGraphicFramePr>
                <p:cNvPr id="280" name="Object 45"/>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71" name="Clip" r:id="rId98" imgW="1028160" imgH="2580840" progId="MS_ClipArt_Gallery.2">
                        <p:embed/>
                      </p:oleObj>
                    </mc:Choice>
                    <mc:Fallback>
                      <p:oleObj name="Clip" r:id="rId98"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1" name="AutoShape 298"/>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62" name="Group 299"/>
              <p:cNvGrpSpPr>
                <a:grpSpLocks/>
              </p:cNvGrpSpPr>
              <p:nvPr/>
            </p:nvGrpSpPr>
            <p:grpSpPr bwMode="auto">
              <a:xfrm>
                <a:off x="3312" y="5328"/>
                <a:ext cx="288" cy="756"/>
                <a:chOff x="1800" y="5148"/>
                <a:chExt cx="1392" cy="3492"/>
              </a:xfrm>
            </p:grpSpPr>
            <p:graphicFrame>
              <p:nvGraphicFramePr>
                <p:cNvPr id="278" name="Object 44"/>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72" name="Clip" r:id="rId99" imgW="1028160" imgH="2580840" progId="MS_ClipArt_Gallery.2">
                        <p:embed/>
                      </p:oleObj>
                    </mc:Choice>
                    <mc:Fallback>
                      <p:oleObj name="Clip" r:id="rId99"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9" name="AutoShape 301"/>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63" name="Group 302"/>
              <p:cNvGrpSpPr>
                <a:grpSpLocks/>
              </p:cNvGrpSpPr>
              <p:nvPr/>
            </p:nvGrpSpPr>
            <p:grpSpPr bwMode="auto">
              <a:xfrm>
                <a:off x="3744" y="5328"/>
                <a:ext cx="288" cy="756"/>
                <a:chOff x="1800" y="5148"/>
                <a:chExt cx="1392" cy="3492"/>
              </a:xfrm>
            </p:grpSpPr>
            <p:graphicFrame>
              <p:nvGraphicFramePr>
                <p:cNvPr id="276" name="Object 43"/>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73" name="Clip" r:id="rId100" imgW="1028160" imgH="2580840" progId="MS_ClipArt_Gallery.2">
                        <p:embed/>
                      </p:oleObj>
                    </mc:Choice>
                    <mc:Fallback>
                      <p:oleObj name="Clip" r:id="rId100"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7" name="AutoShape 304"/>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64" name="Group 305"/>
              <p:cNvGrpSpPr>
                <a:grpSpLocks/>
              </p:cNvGrpSpPr>
              <p:nvPr/>
            </p:nvGrpSpPr>
            <p:grpSpPr bwMode="auto">
              <a:xfrm>
                <a:off x="4176" y="5328"/>
                <a:ext cx="288" cy="756"/>
                <a:chOff x="1800" y="5148"/>
                <a:chExt cx="1392" cy="3492"/>
              </a:xfrm>
            </p:grpSpPr>
            <p:graphicFrame>
              <p:nvGraphicFramePr>
                <p:cNvPr id="274" name="Object 42"/>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74" name="Clip" r:id="rId101" imgW="1028160" imgH="2580840" progId="MS_ClipArt_Gallery.2">
                        <p:embed/>
                      </p:oleObj>
                    </mc:Choice>
                    <mc:Fallback>
                      <p:oleObj name="Clip" r:id="rId101"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5" name="AutoShape 307"/>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65" name="Group 308"/>
              <p:cNvGrpSpPr>
                <a:grpSpLocks/>
              </p:cNvGrpSpPr>
              <p:nvPr/>
            </p:nvGrpSpPr>
            <p:grpSpPr bwMode="auto">
              <a:xfrm>
                <a:off x="4608" y="5328"/>
                <a:ext cx="288" cy="756"/>
                <a:chOff x="1800" y="5148"/>
                <a:chExt cx="1392" cy="3492"/>
              </a:xfrm>
            </p:grpSpPr>
            <p:graphicFrame>
              <p:nvGraphicFramePr>
                <p:cNvPr id="272" name="Object 41"/>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75" name="Clip" r:id="rId102" imgW="1028160" imgH="2580840" progId="MS_ClipArt_Gallery.2">
                        <p:embed/>
                      </p:oleObj>
                    </mc:Choice>
                    <mc:Fallback>
                      <p:oleObj name="Clip" r:id="rId102"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3" name="AutoShape 310"/>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66" name="Group 311"/>
              <p:cNvGrpSpPr>
                <a:grpSpLocks/>
              </p:cNvGrpSpPr>
              <p:nvPr/>
            </p:nvGrpSpPr>
            <p:grpSpPr bwMode="auto">
              <a:xfrm>
                <a:off x="5472" y="5328"/>
                <a:ext cx="288" cy="756"/>
                <a:chOff x="1800" y="5148"/>
                <a:chExt cx="1392" cy="3492"/>
              </a:xfrm>
            </p:grpSpPr>
            <p:graphicFrame>
              <p:nvGraphicFramePr>
                <p:cNvPr id="270" name="Object 40"/>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76" name="Clip" r:id="rId103" imgW="1028160" imgH="2580840" progId="MS_ClipArt_Gallery.2">
                        <p:embed/>
                      </p:oleObj>
                    </mc:Choice>
                    <mc:Fallback>
                      <p:oleObj name="Clip" r:id="rId103"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1" name="AutoShape 313"/>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nvGrpSpPr>
              <p:cNvPr id="267" name="Group 314"/>
              <p:cNvGrpSpPr>
                <a:grpSpLocks/>
              </p:cNvGrpSpPr>
              <p:nvPr/>
            </p:nvGrpSpPr>
            <p:grpSpPr bwMode="auto">
              <a:xfrm>
                <a:off x="5040" y="5328"/>
                <a:ext cx="288" cy="756"/>
                <a:chOff x="1800" y="5148"/>
                <a:chExt cx="1392" cy="3492"/>
              </a:xfrm>
            </p:grpSpPr>
            <p:graphicFrame>
              <p:nvGraphicFramePr>
                <p:cNvPr id="268" name="Object 39"/>
                <p:cNvGraphicFramePr>
                  <a:graphicFrameLocks noChangeAspect="1"/>
                </p:cNvGraphicFramePr>
                <p:nvPr/>
              </p:nvGraphicFramePr>
              <p:xfrm>
                <a:off x="1800" y="5148"/>
                <a:ext cx="1392" cy="3492"/>
              </p:xfrm>
              <a:graphic>
                <a:graphicData uri="http://schemas.openxmlformats.org/presentationml/2006/ole">
                  <mc:AlternateContent xmlns:mc="http://schemas.openxmlformats.org/markup-compatibility/2006">
                    <mc:Choice xmlns:v="urn:schemas-microsoft-com:vml" Requires="v">
                      <p:oleObj spid="_x0000_s21877" name="Clip" r:id="rId104" imgW="1028160" imgH="2580840" progId="MS_ClipArt_Gallery.2">
                        <p:embed/>
                      </p:oleObj>
                    </mc:Choice>
                    <mc:Fallback>
                      <p:oleObj name="Clip" r:id="rId104" imgW="1028160" imgH="2580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148"/>
                              <a:ext cx="1392"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9" name="AutoShape 316"/>
                <p:cNvSpPr>
                  <a:spLocks noChangeArrowheads="1"/>
                </p:cNvSpPr>
                <p:nvPr/>
              </p:nvSpPr>
              <p:spPr bwMode="auto">
                <a:xfrm>
                  <a:off x="2016" y="6912"/>
                  <a:ext cx="1152" cy="1152"/>
                </a:xfrm>
                <a:prstGeom prst="parallelogram">
                  <a:avLst>
                    <a:gd name="adj" fmla="val 13282"/>
                  </a:avLst>
                </a:prstGeom>
                <a:solidFill>
                  <a:srgbClr val="000000"/>
                </a:solidFill>
                <a:ln w="9525">
                  <a:solidFill>
                    <a:srgbClr val="000000"/>
                  </a:solidFill>
                  <a:miter lim="800000"/>
                  <a:headEnd/>
                  <a:tailEnd/>
                </a:ln>
              </p:spPr>
              <p:txBody>
                <a:bodyPr/>
                <a:lstStyle/>
                <a:p>
                  <a:endParaRPr lang="en-US" dirty="0"/>
                </a:p>
              </p:txBody>
            </p:sp>
          </p:grpSp>
        </p:grpSp>
      </p:grpSp>
      <p:grpSp>
        <p:nvGrpSpPr>
          <p:cNvPr id="318" name="Group 317"/>
          <p:cNvGrpSpPr>
            <a:grpSpLocks/>
          </p:cNvGrpSpPr>
          <p:nvPr/>
        </p:nvGrpSpPr>
        <p:grpSpPr bwMode="auto">
          <a:xfrm>
            <a:off x="4876800" y="1971675"/>
            <a:ext cx="990600" cy="435280"/>
            <a:chOff x="6912" y="2304"/>
            <a:chExt cx="2091" cy="720"/>
          </a:xfrm>
        </p:grpSpPr>
        <p:graphicFrame>
          <p:nvGraphicFramePr>
            <p:cNvPr id="319" name="Object 36"/>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878" name="Clip" r:id="rId105" imgW="1716840" imgH="1867680" progId="MS_ClipArt_Gallery.2">
                    <p:embed/>
                  </p:oleObj>
                </mc:Choice>
                <mc:Fallback>
                  <p:oleObj name="Clip" r:id="rId105"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0" name="Object 37"/>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879" name="Clip" r:id="rId107" imgW="1716840" imgH="1867680" progId="MS_ClipArt_Gallery.2">
                    <p:embed/>
                  </p:oleObj>
                </mc:Choice>
                <mc:Fallback>
                  <p:oleObj name="Clip" r:id="rId107"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1" name="Object 38"/>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880" name="Clip" r:id="rId108" imgW="1716840" imgH="1867680" progId="MS_ClipArt_Gallery.2">
                    <p:embed/>
                  </p:oleObj>
                </mc:Choice>
                <mc:Fallback>
                  <p:oleObj name="Clip" r:id="rId108"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22" name="Group 321"/>
          <p:cNvGrpSpPr>
            <a:grpSpLocks/>
          </p:cNvGrpSpPr>
          <p:nvPr/>
        </p:nvGrpSpPr>
        <p:grpSpPr bwMode="auto">
          <a:xfrm>
            <a:off x="4876800" y="600075"/>
            <a:ext cx="1219200" cy="292323"/>
            <a:chOff x="6912" y="2304"/>
            <a:chExt cx="2091" cy="720"/>
          </a:xfrm>
        </p:grpSpPr>
        <p:graphicFrame>
          <p:nvGraphicFramePr>
            <p:cNvPr id="323" name="Object 33"/>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881" name="Clip" r:id="rId109" imgW="1716840" imgH="1867680" progId="MS_ClipArt_Gallery.2">
                    <p:embed/>
                  </p:oleObj>
                </mc:Choice>
                <mc:Fallback>
                  <p:oleObj name="Clip" r:id="rId109"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4" name="Object 34"/>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882" name="Clip" r:id="rId110" imgW="1716840" imgH="1867680" progId="MS_ClipArt_Gallery.2">
                    <p:embed/>
                  </p:oleObj>
                </mc:Choice>
                <mc:Fallback>
                  <p:oleObj name="Clip" r:id="rId110"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5" name="Object 35"/>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883" name="Clip" r:id="rId111" imgW="1716840" imgH="1867680" progId="MS_ClipArt_Gallery.2">
                    <p:embed/>
                  </p:oleObj>
                </mc:Choice>
                <mc:Fallback>
                  <p:oleObj name="Clip" r:id="rId111"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26" name="Group 325"/>
          <p:cNvGrpSpPr>
            <a:grpSpLocks/>
          </p:cNvGrpSpPr>
          <p:nvPr/>
        </p:nvGrpSpPr>
        <p:grpSpPr bwMode="auto">
          <a:xfrm>
            <a:off x="4876800" y="3343275"/>
            <a:ext cx="1066800" cy="384573"/>
            <a:chOff x="6912" y="2304"/>
            <a:chExt cx="2091" cy="720"/>
          </a:xfrm>
        </p:grpSpPr>
        <p:graphicFrame>
          <p:nvGraphicFramePr>
            <p:cNvPr id="327" name="Object 30"/>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884" name="Clip" r:id="rId112" imgW="1716840" imgH="1867680" progId="MS_ClipArt_Gallery.2">
                    <p:embed/>
                  </p:oleObj>
                </mc:Choice>
                <mc:Fallback>
                  <p:oleObj name="Clip" r:id="rId112"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 name="Object 31"/>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885" name="Clip" r:id="rId113" imgW="1716840" imgH="1867680" progId="MS_ClipArt_Gallery.2">
                    <p:embed/>
                  </p:oleObj>
                </mc:Choice>
                <mc:Fallback>
                  <p:oleObj name="Clip" r:id="rId113"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9" name="Object 32"/>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886" name="Clip" r:id="rId114" imgW="1716840" imgH="1867680" progId="MS_ClipArt_Gallery.2">
                    <p:embed/>
                  </p:oleObj>
                </mc:Choice>
                <mc:Fallback>
                  <p:oleObj name="Clip" r:id="rId114"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30" name="Group 329"/>
          <p:cNvGrpSpPr>
            <a:grpSpLocks/>
          </p:cNvGrpSpPr>
          <p:nvPr/>
        </p:nvGrpSpPr>
        <p:grpSpPr bwMode="auto">
          <a:xfrm>
            <a:off x="4876800" y="2428875"/>
            <a:ext cx="990600" cy="390525"/>
            <a:chOff x="6912" y="2304"/>
            <a:chExt cx="2091" cy="720"/>
          </a:xfrm>
        </p:grpSpPr>
        <p:graphicFrame>
          <p:nvGraphicFramePr>
            <p:cNvPr id="331" name="Object 27"/>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887" name="Clip" r:id="rId115" imgW="1716840" imgH="1867680" progId="MS_ClipArt_Gallery.2">
                    <p:embed/>
                  </p:oleObj>
                </mc:Choice>
                <mc:Fallback>
                  <p:oleObj name="Clip" r:id="rId115"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2" name="Object 28"/>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888" name="Clip" r:id="rId116" imgW="1716840" imgH="1867680" progId="MS_ClipArt_Gallery.2">
                    <p:embed/>
                  </p:oleObj>
                </mc:Choice>
                <mc:Fallback>
                  <p:oleObj name="Clip" r:id="rId116"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3" name="Object 29"/>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889" name="Clip" r:id="rId117" imgW="1716840" imgH="1867680" progId="MS_ClipArt_Gallery.2">
                    <p:embed/>
                  </p:oleObj>
                </mc:Choice>
                <mc:Fallback>
                  <p:oleObj name="Clip" r:id="rId117"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34" name="Group 333"/>
          <p:cNvGrpSpPr>
            <a:grpSpLocks/>
          </p:cNvGrpSpPr>
          <p:nvPr/>
        </p:nvGrpSpPr>
        <p:grpSpPr bwMode="auto">
          <a:xfrm>
            <a:off x="4876800" y="2886075"/>
            <a:ext cx="990600" cy="371886"/>
            <a:chOff x="6912" y="2304"/>
            <a:chExt cx="2091" cy="720"/>
          </a:xfrm>
        </p:grpSpPr>
        <p:graphicFrame>
          <p:nvGraphicFramePr>
            <p:cNvPr id="335" name="Object 24"/>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890" name="Clip" r:id="rId118" imgW="1716840" imgH="1867680" progId="MS_ClipArt_Gallery.2">
                    <p:embed/>
                  </p:oleObj>
                </mc:Choice>
                <mc:Fallback>
                  <p:oleObj name="Clip" r:id="rId118"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6" name="Object 25"/>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891" name="Clip" r:id="rId119" imgW="1716840" imgH="1867680" progId="MS_ClipArt_Gallery.2">
                    <p:embed/>
                  </p:oleObj>
                </mc:Choice>
                <mc:Fallback>
                  <p:oleObj name="Clip" r:id="rId119"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 name="Object 26"/>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892" name="Clip" r:id="rId120" imgW="1716840" imgH="1867680" progId="MS_ClipArt_Gallery.2">
                    <p:embed/>
                  </p:oleObj>
                </mc:Choice>
                <mc:Fallback>
                  <p:oleObj name="Clip" r:id="rId120"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38" name="Group 337"/>
          <p:cNvGrpSpPr>
            <a:grpSpLocks/>
          </p:cNvGrpSpPr>
          <p:nvPr/>
        </p:nvGrpSpPr>
        <p:grpSpPr bwMode="auto">
          <a:xfrm>
            <a:off x="4876800" y="3800475"/>
            <a:ext cx="1143000" cy="390525"/>
            <a:chOff x="6912" y="2304"/>
            <a:chExt cx="2091" cy="720"/>
          </a:xfrm>
        </p:grpSpPr>
        <p:graphicFrame>
          <p:nvGraphicFramePr>
            <p:cNvPr id="339" name="Object 21"/>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893" name="Clip" r:id="rId121" imgW="1716840" imgH="1867680" progId="MS_ClipArt_Gallery.2">
                    <p:embed/>
                  </p:oleObj>
                </mc:Choice>
                <mc:Fallback>
                  <p:oleObj name="Clip" r:id="rId121"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0" name="Object 22"/>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894" name="Clip" r:id="rId122" imgW="1716840" imgH="1867680" progId="MS_ClipArt_Gallery.2">
                    <p:embed/>
                  </p:oleObj>
                </mc:Choice>
                <mc:Fallback>
                  <p:oleObj name="Clip" r:id="rId122"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1" name="Object 23"/>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895" name="Clip" r:id="rId123" imgW="1716840" imgH="1867680" progId="MS_ClipArt_Gallery.2">
                    <p:embed/>
                  </p:oleObj>
                </mc:Choice>
                <mc:Fallback>
                  <p:oleObj name="Clip" r:id="rId123"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42" name="Group 341"/>
          <p:cNvGrpSpPr>
            <a:grpSpLocks/>
          </p:cNvGrpSpPr>
          <p:nvPr/>
        </p:nvGrpSpPr>
        <p:grpSpPr bwMode="auto">
          <a:xfrm>
            <a:off x="4876800" y="5019675"/>
            <a:ext cx="1143000" cy="375444"/>
            <a:chOff x="6912" y="2304"/>
            <a:chExt cx="2091" cy="720"/>
          </a:xfrm>
        </p:grpSpPr>
        <p:graphicFrame>
          <p:nvGraphicFramePr>
            <p:cNvPr id="343" name="Object 18"/>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896" name="Clip" r:id="rId124" imgW="1716840" imgH="1867680" progId="MS_ClipArt_Gallery.2">
                    <p:embed/>
                  </p:oleObj>
                </mc:Choice>
                <mc:Fallback>
                  <p:oleObj name="Clip" r:id="rId124"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4" name="Object 19"/>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897" name="Clip" r:id="rId125" imgW="1716840" imgH="1867680" progId="MS_ClipArt_Gallery.2">
                    <p:embed/>
                  </p:oleObj>
                </mc:Choice>
                <mc:Fallback>
                  <p:oleObj name="Clip" r:id="rId125"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5" name="Object 20"/>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898" name="Clip" r:id="rId126" imgW="1716840" imgH="1867680" progId="MS_ClipArt_Gallery.2">
                    <p:embed/>
                  </p:oleObj>
                </mc:Choice>
                <mc:Fallback>
                  <p:oleObj name="Clip" r:id="rId126"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46" name="Group 345"/>
          <p:cNvGrpSpPr>
            <a:grpSpLocks/>
          </p:cNvGrpSpPr>
          <p:nvPr/>
        </p:nvGrpSpPr>
        <p:grpSpPr bwMode="auto">
          <a:xfrm>
            <a:off x="4876800" y="5510684"/>
            <a:ext cx="1143000" cy="356716"/>
            <a:chOff x="6912" y="2304"/>
            <a:chExt cx="2091" cy="720"/>
          </a:xfrm>
        </p:grpSpPr>
        <p:graphicFrame>
          <p:nvGraphicFramePr>
            <p:cNvPr id="347" name="Object 15"/>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899" name="Clip" r:id="rId127" imgW="1716840" imgH="1867680" progId="MS_ClipArt_Gallery.2">
                    <p:embed/>
                  </p:oleObj>
                </mc:Choice>
                <mc:Fallback>
                  <p:oleObj name="Clip" r:id="rId127"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 name="Object 16"/>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900" name="Clip" r:id="rId128" imgW="1716840" imgH="1867680" progId="MS_ClipArt_Gallery.2">
                    <p:embed/>
                  </p:oleObj>
                </mc:Choice>
                <mc:Fallback>
                  <p:oleObj name="Clip" r:id="rId128"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9" name="Object 17"/>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901" name="Clip" r:id="rId129" imgW="1716840" imgH="1867680" progId="MS_ClipArt_Gallery.2">
                    <p:embed/>
                  </p:oleObj>
                </mc:Choice>
                <mc:Fallback>
                  <p:oleObj name="Clip" r:id="rId129"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50" name="Group 349"/>
          <p:cNvGrpSpPr>
            <a:grpSpLocks/>
          </p:cNvGrpSpPr>
          <p:nvPr/>
        </p:nvGrpSpPr>
        <p:grpSpPr bwMode="auto">
          <a:xfrm>
            <a:off x="4876800" y="5934075"/>
            <a:ext cx="1143000" cy="369888"/>
            <a:chOff x="6912" y="2304"/>
            <a:chExt cx="2091" cy="720"/>
          </a:xfrm>
        </p:grpSpPr>
        <p:graphicFrame>
          <p:nvGraphicFramePr>
            <p:cNvPr id="351" name="Object 12"/>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902" name="Clip" r:id="rId130" imgW="1716840" imgH="1867680" progId="MS_ClipArt_Gallery.2">
                    <p:embed/>
                  </p:oleObj>
                </mc:Choice>
                <mc:Fallback>
                  <p:oleObj name="Clip" r:id="rId130"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2" name="Object 13"/>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903" name="Clip" r:id="rId131" imgW="1716840" imgH="1867680" progId="MS_ClipArt_Gallery.2">
                    <p:embed/>
                  </p:oleObj>
                </mc:Choice>
                <mc:Fallback>
                  <p:oleObj name="Clip" r:id="rId131"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3" name="Object 14"/>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904" name="Clip" r:id="rId132" imgW="1716840" imgH="1867680" progId="MS_ClipArt_Gallery.2">
                    <p:embed/>
                  </p:oleObj>
                </mc:Choice>
                <mc:Fallback>
                  <p:oleObj name="Clip" r:id="rId132"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54" name="Object 2"/>
          <p:cNvGraphicFramePr>
            <a:graphicFrameLocks noChangeAspect="1"/>
          </p:cNvGraphicFramePr>
          <p:nvPr>
            <p:extLst>
              <p:ext uri="{D42A27DB-BD31-4B8C-83A1-F6EECF244321}">
                <p14:modId xmlns:p14="http://schemas.microsoft.com/office/powerpoint/2010/main" val="306321030"/>
              </p:ext>
            </p:extLst>
          </p:nvPr>
        </p:nvGraphicFramePr>
        <p:xfrm>
          <a:off x="71275" y="19050"/>
          <a:ext cx="5264150" cy="433388"/>
        </p:xfrm>
        <a:graphic>
          <a:graphicData uri="http://schemas.openxmlformats.org/presentationml/2006/ole">
            <mc:AlternateContent xmlns:mc="http://schemas.openxmlformats.org/markup-compatibility/2006">
              <mc:Choice xmlns:v="urn:schemas-microsoft-com:vml" Requires="v">
                <p:oleObj spid="_x0000_s21905" name="Document" r:id="rId134" imgW="5267310" imgH="434773" progId="Word.Document.8">
                  <p:embed/>
                </p:oleObj>
              </mc:Choice>
              <mc:Fallback>
                <p:oleObj name="Document" r:id="rId134" imgW="5267310" imgH="434773" progId="Word.Document.8">
                  <p:embed/>
                  <p:pic>
                    <p:nvPicPr>
                      <p:cNvPr id="0" name=""/>
                      <p:cNvPicPr>
                        <a:picLocks noChangeAspect="1" noChangeArrowheads="1"/>
                      </p:cNvPicPr>
                      <p:nvPr/>
                    </p:nvPicPr>
                    <p:blipFill>
                      <a:blip r:embed="rId135"/>
                      <a:srcRect/>
                      <a:stretch>
                        <a:fillRect/>
                      </a:stretch>
                    </p:blipFill>
                    <p:spPr bwMode="auto">
                      <a:xfrm>
                        <a:off x="71275" y="19050"/>
                        <a:ext cx="526415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5" name="AutoShape 354"/>
          <p:cNvSpPr>
            <a:spLocks/>
          </p:cNvSpPr>
          <p:nvPr/>
        </p:nvSpPr>
        <p:spPr bwMode="auto">
          <a:xfrm>
            <a:off x="3863183" y="768764"/>
            <a:ext cx="182562" cy="5753445"/>
          </a:xfrm>
          <a:prstGeom prst="rightBrace">
            <a:avLst>
              <a:gd name="adj1" fmla="val 118277"/>
              <a:gd name="adj2" fmla="val 50824"/>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aphicFrame>
        <p:nvGraphicFramePr>
          <p:cNvPr id="356" name="Object 3"/>
          <p:cNvGraphicFramePr>
            <a:graphicFrameLocks noChangeAspect="1"/>
          </p:cNvGraphicFramePr>
          <p:nvPr>
            <p:extLst>
              <p:ext uri="{D42A27DB-BD31-4B8C-83A1-F6EECF244321}">
                <p14:modId xmlns:p14="http://schemas.microsoft.com/office/powerpoint/2010/main" val="1398786524"/>
              </p:ext>
            </p:extLst>
          </p:nvPr>
        </p:nvGraphicFramePr>
        <p:xfrm>
          <a:off x="3954465" y="30883"/>
          <a:ext cx="5511006" cy="435844"/>
        </p:xfrm>
        <a:graphic>
          <a:graphicData uri="http://schemas.openxmlformats.org/presentationml/2006/ole">
            <mc:AlternateContent xmlns:mc="http://schemas.openxmlformats.org/markup-compatibility/2006">
              <mc:Choice xmlns:v="urn:schemas-microsoft-com:vml" Requires="v">
                <p:oleObj spid="_x0000_s21906" name="Document" r:id="rId137" imgW="5488539" imgH="434679" progId="Word.Document.8">
                  <p:embed/>
                </p:oleObj>
              </mc:Choice>
              <mc:Fallback>
                <p:oleObj name="Document" r:id="rId137" imgW="5488539" imgH="434679" progId="Word.Document.8">
                  <p:embed/>
                  <p:pic>
                    <p:nvPicPr>
                      <p:cNvPr id="0" name=""/>
                      <p:cNvPicPr>
                        <a:picLocks noChangeAspect="1" noChangeArrowheads="1"/>
                      </p:cNvPicPr>
                      <p:nvPr/>
                    </p:nvPicPr>
                    <p:blipFill>
                      <a:blip r:embed="rId138"/>
                      <a:srcRect/>
                      <a:stretch>
                        <a:fillRect/>
                      </a:stretch>
                    </p:blipFill>
                    <p:spPr bwMode="auto">
                      <a:xfrm>
                        <a:off x="3954465" y="30883"/>
                        <a:ext cx="5511006" cy="435844"/>
                      </a:xfrm>
                      <a:prstGeom prst="rect">
                        <a:avLst/>
                      </a:prstGeom>
                      <a:noFill/>
                      <a:ln>
                        <a:noFill/>
                      </a:ln>
                      <a:effectLst/>
                    </p:spPr>
                  </p:pic>
                </p:oleObj>
              </mc:Fallback>
            </mc:AlternateContent>
          </a:graphicData>
        </a:graphic>
      </p:graphicFrame>
      <p:graphicFrame>
        <p:nvGraphicFramePr>
          <p:cNvPr id="357" name="Object 4"/>
          <p:cNvGraphicFramePr>
            <a:graphicFrameLocks noChangeAspect="1"/>
          </p:cNvGraphicFramePr>
          <p:nvPr>
            <p:extLst>
              <p:ext uri="{D42A27DB-BD31-4B8C-83A1-F6EECF244321}">
                <p14:modId xmlns:p14="http://schemas.microsoft.com/office/powerpoint/2010/main" val="3881582321"/>
              </p:ext>
            </p:extLst>
          </p:nvPr>
        </p:nvGraphicFramePr>
        <p:xfrm>
          <a:off x="6096000" y="6008830"/>
          <a:ext cx="263084" cy="285702"/>
        </p:xfrm>
        <a:graphic>
          <a:graphicData uri="http://schemas.openxmlformats.org/presentationml/2006/ole">
            <mc:AlternateContent xmlns:mc="http://schemas.openxmlformats.org/markup-compatibility/2006">
              <mc:Choice xmlns:v="urn:schemas-microsoft-com:vml" Requires="v">
                <p:oleObj spid="_x0000_s21907" name="Clip" r:id="rId139" imgW="1716840" imgH="1867680" progId="MS_ClipArt_Gallery.2">
                  <p:embed/>
                </p:oleObj>
              </mc:Choice>
              <mc:Fallback>
                <p:oleObj name="Clip" r:id="rId139"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096000" y="6008830"/>
                        <a:ext cx="263084" cy="285702"/>
                      </a:xfrm>
                      <a:prstGeom prst="rect">
                        <a:avLst/>
                      </a:prstGeom>
                      <a:noFill/>
                      <a:ln>
                        <a:noFill/>
                      </a:ln>
                    </p:spPr>
                  </p:pic>
                </p:oleObj>
              </mc:Fallback>
            </mc:AlternateContent>
          </a:graphicData>
        </a:graphic>
      </p:graphicFrame>
      <p:sp>
        <p:nvSpPr>
          <p:cNvPr id="358" name="AutoShape 357"/>
          <p:cNvSpPr>
            <a:spLocks/>
          </p:cNvSpPr>
          <p:nvPr/>
        </p:nvSpPr>
        <p:spPr bwMode="auto">
          <a:xfrm>
            <a:off x="6934200" y="600075"/>
            <a:ext cx="228601" cy="1096963"/>
          </a:xfrm>
          <a:prstGeom prst="rightBrace">
            <a:avLst>
              <a:gd name="adj1" fmla="val 24928"/>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59" name="AutoShape 358"/>
          <p:cNvSpPr>
            <a:spLocks/>
          </p:cNvSpPr>
          <p:nvPr/>
        </p:nvSpPr>
        <p:spPr bwMode="auto">
          <a:xfrm>
            <a:off x="6934200" y="1971675"/>
            <a:ext cx="228601" cy="1914525"/>
          </a:xfrm>
          <a:prstGeom prst="rightBrace">
            <a:avLst>
              <a:gd name="adj1" fmla="val 4166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60" name="AutoShape 359"/>
          <p:cNvSpPr>
            <a:spLocks/>
          </p:cNvSpPr>
          <p:nvPr/>
        </p:nvSpPr>
        <p:spPr bwMode="auto">
          <a:xfrm>
            <a:off x="6934201" y="4486275"/>
            <a:ext cx="228600" cy="1817688"/>
          </a:xfrm>
          <a:prstGeom prst="rightBrace">
            <a:avLst>
              <a:gd name="adj1" fmla="val 43290"/>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61" name="Text Box 360"/>
          <p:cNvSpPr txBox="1">
            <a:spLocks noChangeArrowheads="1"/>
          </p:cNvSpPr>
          <p:nvPr/>
        </p:nvSpPr>
        <p:spPr bwMode="auto">
          <a:xfrm>
            <a:off x="7391400" y="466726"/>
            <a:ext cx="1371600" cy="123031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sz="1800" b="1" dirty="0">
                <a:solidFill>
                  <a:schemeClr val="bg1"/>
                </a:solidFill>
              </a:rPr>
              <a:t>~ 7 </a:t>
            </a:r>
          </a:p>
          <a:p>
            <a:pPr algn="ctr">
              <a:spcBef>
                <a:spcPct val="50000"/>
              </a:spcBef>
            </a:pPr>
            <a:r>
              <a:rPr lang="en-US" sz="1200" b="1" dirty="0">
                <a:solidFill>
                  <a:schemeClr val="bg1"/>
                </a:solidFill>
              </a:rPr>
              <a:t>infected </a:t>
            </a:r>
            <a:r>
              <a:rPr lang="en-US" sz="1200" b="1" u="sng" dirty="0">
                <a:solidFill>
                  <a:schemeClr val="bg1"/>
                </a:solidFill>
              </a:rPr>
              <a:t>during the pregnancy</a:t>
            </a:r>
          </a:p>
        </p:txBody>
      </p:sp>
      <p:sp>
        <p:nvSpPr>
          <p:cNvPr id="362" name="Text Box 361"/>
          <p:cNvSpPr txBox="1">
            <a:spLocks noChangeArrowheads="1"/>
          </p:cNvSpPr>
          <p:nvPr/>
        </p:nvSpPr>
        <p:spPr bwMode="auto">
          <a:xfrm>
            <a:off x="7391400" y="2556288"/>
            <a:ext cx="1295400" cy="11938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sz="1800" b="1" dirty="0">
                <a:solidFill>
                  <a:schemeClr val="bg1"/>
                </a:solidFill>
              </a:rPr>
              <a:t>~ 15 </a:t>
            </a:r>
          </a:p>
          <a:p>
            <a:pPr algn="ctr">
              <a:spcBef>
                <a:spcPct val="50000"/>
              </a:spcBef>
            </a:pPr>
            <a:r>
              <a:rPr lang="en-US" sz="1200" b="1" dirty="0">
                <a:solidFill>
                  <a:schemeClr val="bg1"/>
                </a:solidFill>
              </a:rPr>
              <a:t>infected </a:t>
            </a:r>
          </a:p>
          <a:p>
            <a:pPr algn="ctr"/>
            <a:r>
              <a:rPr lang="en-US" sz="1200" b="1" u="sng" dirty="0">
                <a:solidFill>
                  <a:schemeClr val="bg1"/>
                </a:solidFill>
              </a:rPr>
              <a:t>at the time of delivery</a:t>
            </a:r>
          </a:p>
        </p:txBody>
      </p:sp>
      <p:sp>
        <p:nvSpPr>
          <p:cNvPr id="363" name="Text Box 362"/>
          <p:cNvSpPr txBox="1">
            <a:spLocks noChangeArrowheads="1"/>
          </p:cNvSpPr>
          <p:nvPr/>
        </p:nvSpPr>
        <p:spPr bwMode="auto">
          <a:xfrm>
            <a:off x="7391400" y="4457448"/>
            <a:ext cx="1219200" cy="1571971"/>
          </a:xfrm>
          <a:prstGeom prst="rect">
            <a:avLst/>
          </a:prstGeom>
          <a:solidFill>
            <a:srgbClr val="FF5D5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sz="1600" b="1" dirty="0">
                <a:solidFill>
                  <a:schemeClr val="bg1"/>
                </a:solidFill>
              </a:rPr>
              <a:t>~ 13 </a:t>
            </a:r>
          </a:p>
          <a:p>
            <a:pPr algn="ctr">
              <a:spcBef>
                <a:spcPct val="50000"/>
              </a:spcBef>
            </a:pPr>
            <a:r>
              <a:rPr lang="en-US" sz="1100" b="1" dirty="0">
                <a:solidFill>
                  <a:schemeClr val="bg1"/>
                </a:solidFill>
              </a:rPr>
              <a:t>infected </a:t>
            </a:r>
            <a:r>
              <a:rPr lang="en-US" sz="1100" b="1" u="sng" dirty="0">
                <a:solidFill>
                  <a:schemeClr val="bg1"/>
                </a:solidFill>
              </a:rPr>
              <a:t>through breastfeeding – most in the early weeks</a:t>
            </a:r>
            <a:r>
              <a:rPr lang="en-US" sz="1050" b="1" dirty="0">
                <a:solidFill>
                  <a:schemeClr val="bg1"/>
                </a:solidFill>
              </a:rPr>
              <a:t> </a:t>
            </a:r>
          </a:p>
        </p:txBody>
      </p:sp>
      <p:grpSp>
        <p:nvGrpSpPr>
          <p:cNvPr id="364" name="Group 363"/>
          <p:cNvGrpSpPr>
            <a:grpSpLocks/>
          </p:cNvGrpSpPr>
          <p:nvPr/>
        </p:nvGrpSpPr>
        <p:grpSpPr bwMode="auto">
          <a:xfrm>
            <a:off x="4876800" y="1133475"/>
            <a:ext cx="1143000" cy="390525"/>
            <a:chOff x="6912" y="2304"/>
            <a:chExt cx="2091" cy="720"/>
          </a:xfrm>
        </p:grpSpPr>
        <p:graphicFrame>
          <p:nvGraphicFramePr>
            <p:cNvPr id="365" name="Object 9"/>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908" name="Clip" r:id="rId140" imgW="1716840" imgH="1867680" progId="MS_ClipArt_Gallery.2">
                    <p:embed/>
                  </p:oleObj>
                </mc:Choice>
                <mc:Fallback>
                  <p:oleObj name="Clip" r:id="rId140"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6" name="Object 10"/>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909" name="Clip" r:id="rId141" imgW="1716840" imgH="1867680" progId="MS_ClipArt_Gallery.2">
                    <p:embed/>
                  </p:oleObj>
                </mc:Choice>
                <mc:Fallback>
                  <p:oleObj name="Clip" r:id="rId141"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7" name="Object 11"/>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910" name="Clip" r:id="rId142" imgW="1716840" imgH="1867680" progId="MS_ClipArt_Gallery.2">
                    <p:embed/>
                  </p:oleObj>
                </mc:Choice>
                <mc:Fallback>
                  <p:oleObj name="Clip" r:id="rId142"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68" name="Group 367"/>
          <p:cNvGrpSpPr>
            <a:grpSpLocks/>
          </p:cNvGrpSpPr>
          <p:nvPr/>
        </p:nvGrpSpPr>
        <p:grpSpPr bwMode="auto">
          <a:xfrm>
            <a:off x="4876800" y="4562475"/>
            <a:ext cx="1066800" cy="378177"/>
            <a:chOff x="6912" y="2304"/>
            <a:chExt cx="2091" cy="720"/>
          </a:xfrm>
        </p:grpSpPr>
        <p:graphicFrame>
          <p:nvGraphicFramePr>
            <p:cNvPr id="369" name="Object 6"/>
            <p:cNvGraphicFramePr>
              <a:graphicFrameLocks noChangeAspect="1"/>
            </p:cNvGraphicFramePr>
            <p:nvPr/>
          </p:nvGraphicFramePr>
          <p:xfrm>
            <a:off x="6912" y="2316"/>
            <a:ext cx="651" cy="708"/>
          </p:xfrm>
          <a:graphic>
            <a:graphicData uri="http://schemas.openxmlformats.org/presentationml/2006/ole">
              <mc:AlternateContent xmlns:mc="http://schemas.openxmlformats.org/markup-compatibility/2006">
                <mc:Choice xmlns:v="urn:schemas-microsoft-com:vml" Requires="v">
                  <p:oleObj spid="_x0000_s21911" name="Clip" r:id="rId143" imgW="1716840" imgH="1867680" progId="MS_ClipArt_Gallery.2">
                    <p:embed/>
                  </p:oleObj>
                </mc:Choice>
                <mc:Fallback>
                  <p:oleObj name="Clip" r:id="rId143"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912" y="2316"/>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0" name="Object 7"/>
            <p:cNvGraphicFramePr>
              <a:graphicFrameLocks noChangeAspect="1"/>
            </p:cNvGraphicFramePr>
            <p:nvPr/>
          </p:nvGraphicFramePr>
          <p:xfrm>
            <a:off x="7632" y="2304"/>
            <a:ext cx="651" cy="708"/>
          </p:xfrm>
          <a:graphic>
            <a:graphicData uri="http://schemas.openxmlformats.org/presentationml/2006/ole">
              <mc:AlternateContent xmlns:mc="http://schemas.openxmlformats.org/markup-compatibility/2006">
                <mc:Choice xmlns:v="urn:schemas-microsoft-com:vml" Requires="v">
                  <p:oleObj spid="_x0000_s21912" name="Clip" r:id="rId144" imgW="1716840" imgH="1867680" progId="MS_ClipArt_Gallery.2">
                    <p:embed/>
                  </p:oleObj>
                </mc:Choice>
                <mc:Fallback>
                  <p:oleObj name="Clip" r:id="rId144"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63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1" name="Object 8"/>
            <p:cNvGraphicFramePr>
              <a:graphicFrameLocks noChangeAspect="1"/>
            </p:cNvGraphicFramePr>
            <p:nvPr/>
          </p:nvGraphicFramePr>
          <p:xfrm>
            <a:off x="8352" y="2304"/>
            <a:ext cx="651" cy="708"/>
          </p:xfrm>
          <a:graphic>
            <a:graphicData uri="http://schemas.openxmlformats.org/presentationml/2006/ole">
              <mc:AlternateContent xmlns:mc="http://schemas.openxmlformats.org/markup-compatibility/2006">
                <mc:Choice xmlns:v="urn:schemas-microsoft-com:vml" Requires="v">
                  <p:oleObj spid="_x0000_s21913" name="Clip" r:id="rId145" imgW="1716840" imgH="1867680" progId="MS_ClipArt_Gallery.2">
                    <p:embed/>
                  </p:oleObj>
                </mc:Choice>
                <mc:Fallback>
                  <p:oleObj name="Clip" r:id="rId145"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352" y="2304"/>
                          <a:ext cx="651"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72" name="Object 5"/>
          <p:cNvGraphicFramePr>
            <a:graphicFrameLocks noChangeAspect="1"/>
          </p:cNvGraphicFramePr>
          <p:nvPr>
            <p:extLst>
              <p:ext uri="{D42A27DB-BD31-4B8C-83A1-F6EECF244321}">
                <p14:modId xmlns:p14="http://schemas.microsoft.com/office/powerpoint/2010/main" val="881770593"/>
              </p:ext>
            </p:extLst>
          </p:nvPr>
        </p:nvGraphicFramePr>
        <p:xfrm>
          <a:off x="6096000" y="1195374"/>
          <a:ext cx="301625" cy="327556"/>
        </p:xfrm>
        <a:graphic>
          <a:graphicData uri="http://schemas.openxmlformats.org/presentationml/2006/ole">
            <mc:AlternateContent xmlns:mc="http://schemas.openxmlformats.org/markup-compatibility/2006">
              <mc:Choice xmlns:v="urn:schemas-microsoft-com:vml" Requires="v">
                <p:oleObj spid="_x0000_s21914" name="Clip" r:id="rId146" imgW="1716840" imgH="1867680" progId="MS_ClipArt_Gallery.2">
                  <p:embed/>
                </p:oleObj>
              </mc:Choice>
              <mc:Fallback>
                <p:oleObj name="Clip" r:id="rId146" imgW="1716840" imgH="1867680" progId="MS_ClipArt_Gallery.2">
                  <p:embed/>
                  <p:pic>
                    <p:nvPicPr>
                      <p:cNvPr id="0" name=""/>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096000" y="1195374"/>
                        <a:ext cx="301625" cy="32755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91204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 DPI workshop HIV session</Template>
  <TotalTime>2208</TotalTime>
  <Words>3345</Words>
  <Application>Microsoft Office PowerPoint</Application>
  <PresentationFormat>On-screen Show (4:3)</PresentationFormat>
  <Paragraphs>477</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Blank Presentation</vt:lpstr>
      <vt:lpstr>Clip</vt:lpstr>
      <vt:lpstr>Document</vt:lpstr>
      <vt:lpstr>Participant Poll:  </vt:lpstr>
      <vt:lpstr>HIV Inclusive WASH Programming</vt:lpstr>
      <vt:lpstr>What is the Burnet Institute?</vt:lpstr>
      <vt:lpstr>Session Overview</vt:lpstr>
      <vt:lpstr>Basic Program Components</vt:lpstr>
      <vt:lpstr>   A Snapshot of HIV</vt:lpstr>
      <vt:lpstr>HIV Basics</vt:lpstr>
      <vt:lpstr>PowerPoint Presentation</vt:lpstr>
      <vt:lpstr>PowerPoint Presentation</vt:lpstr>
      <vt:lpstr>PowerPoint Presentation</vt:lpstr>
      <vt:lpstr>In case you are wondering...</vt:lpstr>
      <vt:lpstr>So…</vt:lpstr>
      <vt:lpstr> </vt:lpstr>
      <vt:lpstr>Diarrhoeal Disease &amp; HIV</vt:lpstr>
      <vt:lpstr>PowerPoint Presentation</vt:lpstr>
      <vt:lpstr>PowerPoint Presentation</vt:lpstr>
      <vt:lpstr>  </vt:lpstr>
      <vt:lpstr>Key considerations</vt:lpstr>
      <vt:lpstr>PowerPoint Presentation</vt:lpstr>
      <vt:lpstr>PowerPoint Presentation</vt:lpstr>
      <vt:lpstr>PowerPoint Presentation</vt:lpstr>
      <vt:lpstr>What are the likely WASH needs  of this family?  </vt:lpstr>
      <vt:lpstr>PowerPoint Presentation</vt:lpstr>
      <vt:lpstr>PowerPoint Presentation</vt:lpstr>
      <vt:lpstr>PowerPoint Presentation</vt:lpstr>
      <vt:lpstr>Comparison of Daily Water Needs </vt:lpstr>
      <vt:lpstr>Priority WASH practices to integrate into HIV &amp; AIDS programmes </vt:lpstr>
      <vt:lpstr>Take Home Messages</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and HIV</dc:title>
  <dc:creator>Lisa</dc:creator>
  <cp:lastModifiedBy>Belinda</cp:lastModifiedBy>
  <cp:revision>309</cp:revision>
  <cp:lastPrinted>2012-01-18T01:37:53Z</cp:lastPrinted>
  <dcterms:created xsi:type="dcterms:W3CDTF">2006-08-16T00:00:00Z</dcterms:created>
  <dcterms:modified xsi:type="dcterms:W3CDTF">2012-01-26T06:03:16Z</dcterms:modified>
</cp:coreProperties>
</file>